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1"/>
  </p:notesMasterIdLst>
  <p:sldIdLst>
    <p:sldId id="298" r:id="rId2"/>
    <p:sldId id="299" r:id="rId3"/>
    <p:sldId id="264" r:id="rId4"/>
    <p:sldId id="256" r:id="rId5"/>
    <p:sldId id="321" r:id="rId6"/>
    <p:sldId id="373" r:id="rId7"/>
    <p:sldId id="257" r:id="rId8"/>
    <p:sldId id="365" r:id="rId9"/>
    <p:sldId id="325" r:id="rId10"/>
    <p:sldId id="326" r:id="rId11"/>
    <p:sldId id="331" r:id="rId12"/>
    <p:sldId id="349" r:id="rId13"/>
    <p:sldId id="350" r:id="rId14"/>
    <p:sldId id="374" r:id="rId15"/>
    <p:sldId id="375" r:id="rId16"/>
    <p:sldId id="338" r:id="rId17"/>
    <p:sldId id="376" r:id="rId18"/>
    <p:sldId id="378" r:id="rId19"/>
    <p:sldId id="312" r:id="rId20"/>
    <p:sldId id="379" r:id="rId21"/>
    <p:sldId id="316" r:id="rId22"/>
    <p:sldId id="370" r:id="rId23"/>
    <p:sldId id="380" r:id="rId24"/>
    <p:sldId id="317" r:id="rId25"/>
    <p:sldId id="319" r:id="rId26"/>
    <p:sldId id="320" r:id="rId27"/>
    <p:sldId id="341" r:id="rId28"/>
    <p:sldId id="381" r:id="rId29"/>
    <p:sldId id="371" r:id="rId30"/>
    <p:sldId id="372" r:id="rId31"/>
    <p:sldId id="346" r:id="rId32"/>
    <p:sldId id="358" r:id="rId33"/>
    <p:sldId id="359" r:id="rId34"/>
    <p:sldId id="382" r:id="rId35"/>
    <p:sldId id="383" r:id="rId36"/>
    <p:sldId id="361" r:id="rId37"/>
    <p:sldId id="363" r:id="rId38"/>
    <p:sldId id="310" r:id="rId39"/>
    <p:sldId id="364" r:id="rId40"/>
  </p:sldIdLst>
  <p:sldSz cx="9144000" cy="6858000" type="screen4x3"/>
  <p:notesSz cx="6858000" cy="9144000"/>
  <p:embeddedFontLst>
    <p:embeddedFont>
      <p:font typeface="Arial Unicode MS" panose="020B0604020202020204" pitchFamily="34" charset="-128"/>
      <p:regular r:id="rId42"/>
    </p:embeddedFont>
    <p:embeddedFont>
      <p:font typeface="Gulim" panose="020B0600000101010101" pitchFamily="34" charset="-127"/>
      <p:regular r:id="rId43"/>
    </p:embeddedFont>
    <p:embeddedFont>
      <p:font typeface="Batang" panose="02030600000101010101" pitchFamily="18" charset="-127"/>
      <p:regular r:id="rId44"/>
    </p:embeddedFont>
    <p:embeddedFont>
      <p:font typeface="Malgun Gothic" panose="020B0503020000020004" pitchFamily="34" charset="-127"/>
      <p:regular r:id="rId45"/>
      <p:bold r:id="rId46"/>
    </p:embeddedFont>
    <p:embeddedFont>
      <p:font typeface="Arial Rounded MT Bold" panose="020B0604020202020204" charset="0"/>
      <p:regular r:id="rId47"/>
    </p:embeddedFont>
    <p:embeddedFont>
      <p:font typeface="Malgun Gothic" panose="020B0503020000020004" pitchFamily="34" charset="-127"/>
      <p:regular r:id="rId45"/>
      <p:bold r:id="rId46"/>
    </p:embeddedFont>
    <p:embeddedFont>
      <p:font typeface="Calibri" panose="020F0502020204030204" pitchFamily="34" charset="0"/>
      <p:regular r:id="rId48"/>
      <p:bold r:id="rId49"/>
      <p:italic r:id="rId50"/>
      <p:boldItalic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ooyoung park" initials="wp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E4EBB4"/>
    <a:srgbClr val="716E83"/>
    <a:srgbClr val="CACACA"/>
    <a:srgbClr val="FFFF99"/>
    <a:srgbClr val="F3FC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>
        <p:scale>
          <a:sx n="102" d="100"/>
          <a:sy n="102" d="100"/>
        </p:scale>
        <p:origin x="84" y="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0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D53EC-F017-4D15-A371-FE8649FCE853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56869-415E-47D3-8C8D-9AC5AA902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748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990800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7825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8867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917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6924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388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056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3023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02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9700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6844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901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F0C4C-A53E-4E9C-8F07-F8E65D493B13}" type="datetime1">
              <a:rPr lang="en-US" smtClean="0"/>
              <a:t>6/28/2020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7493-282F-4552-8CC2-D4B2985E6E6C}" type="datetime1">
              <a:rPr lang="en-US" smtClean="0"/>
              <a:t>6/28/2020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195-5558-4581-8A43-D0E97C531F52}" type="datetime1">
              <a:rPr lang="en-US" smtClean="0"/>
              <a:t>6/28/2020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D7CE3-4FB5-42E1-BEDA-F4A91F71FD78}" type="datetimeFigureOut">
              <a:rPr lang="en-US" smtClean="0"/>
              <a:pPr/>
              <a:t>6/28/2020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017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0" y="18523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 userDrawn="1"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30E01-E8C9-43DE-A63D-EA6F8B056BBE}" type="datetime1">
              <a:rPr lang="en-US" smtClean="0"/>
              <a:t>6/28/2020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00C1-320C-4236-8FE4-8B6BF33264FF}" type="datetime1">
              <a:rPr lang="en-US" smtClean="0"/>
              <a:t>6/28/2020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63FD-F878-47A1-A83B-7D31DE1F13AC}" type="datetime1">
              <a:rPr lang="en-US" smtClean="0"/>
              <a:t>6/28/2020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D8BBA-0E2F-411D-9964-C1F78A31DCD2}" type="datetime1">
              <a:rPr lang="en-US" smtClean="0"/>
              <a:t>6/28/2020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9F667-11BE-434C-B445-B1E005E2B652}" type="datetime1">
              <a:rPr lang="en-US" smtClean="0"/>
              <a:t>6/28/2020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8893-6242-4FC9-A877-2AC07D7BAA35}" type="datetime1">
              <a:rPr lang="en-US" smtClean="0"/>
              <a:t>6/28/2020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B71D5-50B0-41E9-AE59-3791A1C94E9B}" type="datetime1">
              <a:rPr lang="en-US" smtClean="0"/>
              <a:t>6/28/2020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933AD-DF9B-45AA-A095-F725017628A5}" type="datetime1">
              <a:rPr lang="en-US" smtClean="0"/>
              <a:t>6/28/2020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wJADfXcxNA" TargetMode="External"/><Relationship Id="rId2" Type="http://schemas.openxmlformats.org/officeDocument/2006/relationships/hyperlink" Target="https://www.youtube.com/watch?v=X6P1wU-Rbo8&amp;t=19s" TargetMode="Externa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EII6Sz-ELWY" TargetMode="Externa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1n0G1qnBfk&amp;t=102s" TargetMode="Externa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_8cpb89?x=1jqt&amp;i=2raghe" TargetMode="Externa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wJADfXcxNA" TargetMode="External"/><Relationship Id="rId2" Type="http://schemas.openxmlformats.org/officeDocument/2006/relationships/hyperlink" Target="https://www.youtube.com/watch?v=c1n0G1qnBfk&amp;t=102s" TargetMode="Externa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youtube.com/watch?v=EII6Sz-ELWY" TargetMode="External"/><Relationship Id="rId4" Type="http://schemas.openxmlformats.org/officeDocument/2006/relationships/hyperlink" Target="https://www.youtube.com/watch?v=X6P1wU-Rbo8&amp;t=19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pb89?x=1jqt&amp;i=2ragh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896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1-1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5494458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9919" y="446796"/>
            <a:ext cx="1964788" cy="196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48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13872" y="594084"/>
            <a:ext cx="4300764" cy="861774"/>
          </a:xfrm>
          <a:prstGeom prst="rect">
            <a:avLst/>
          </a:prstGeom>
          <a:noFill/>
          <a:ln w="57150"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32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-</a:t>
            </a:r>
            <a:r>
              <a:rPr lang="ko-KR" altLang="en-US" sz="32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이에요</a:t>
            </a:r>
            <a:r>
              <a:rPr lang="en-US" altLang="ko-KR" sz="32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/</a:t>
            </a:r>
            <a:r>
              <a:rPr lang="ko-KR" altLang="en-US" sz="32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예요</a:t>
            </a:r>
            <a:endParaRPr kumimoji="0" lang="ko-KR" alt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42636" y="6206611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1981200" cy="51578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62-63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문법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13872" y="3346441"/>
            <a:ext cx="4300764" cy="861774"/>
          </a:xfrm>
          <a:prstGeom prst="rect">
            <a:avLst/>
          </a:prstGeom>
          <a:noFill/>
          <a:ln w="57150"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32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-</a:t>
            </a:r>
            <a:r>
              <a:rPr lang="ko-KR" altLang="en-US" sz="32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은</a:t>
            </a:r>
            <a:r>
              <a:rPr lang="en-US" altLang="ko-KR" sz="32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/</a:t>
            </a:r>
            <a:r>
              <a:rPr lang="ko-KR" altLang="en-US" sz="32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는</a:t>
            </a:r>
            <a:endParaRPr kumimoji="0" lang="ko-KR" alt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201302"/>
            <a:ext cx="6878575" cy="203534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087" y="3969686"/>
            <a:ext cx="7162800" cy="207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86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953000" y="4408673"/>
            <a:ext cx="1447799" cy="11015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600" dirty="0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209215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76200" y="1812377"/>
            <a:ext cx="4685194" cy="79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000" b="1" dirty="0"/>
              <a:t>형</a:t>
            </a:r>
            <a:r>
              <a:rPr lang="ko-KR" altLang="en-US" sz="6000" b="1" u="sng" dirty="0" smtClean="0">
                <a:solidFill>
                  <a:srgbClr val="FF0000"/>
                </a:solidFill>
              </a:rPr>
              <a:t>이에요</a:t>
            </a:r>
            <a:r>
              <a:rPr lang="en-US" altLang="ko-KR" sz="6000" b="1" u="sng" dirty="0">
                <a:solidFill>
                  <a:srgbClr val="FF0000"/>
                </a:solidFill>
              </a:rPr>
              <a:t>.</a:t>
            </a:r>
            <a:endParaRPr lang="en-US" sz="6000" u="sng" dirty="0">
              <a:solidFill>
                <a:srgbClr val="FF0000"/>
              </a:solidFill>
            </a:endParaRPr>
          </a:p>
        </p:txBody>
      </p:sp>
      <p:sp>
        <p:nvSpPr>
          <p:cNvPr id="11" name="Flowchart: Connector 10"/>
          <p:cNvSpPr/>
          <p:nvPr/>
        </p:nvSpPr>
        <p:spPr>
          <a:xfrm>
            <a:off x="841456" y="2204807"/>
            <a:ext cx="631117" cy="54010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urved Up Arrow 23"/>
          <p:cNvSpPr/>
          <p:nvPr/>
        </p:nvSpPr>
        <p:spPr>
          <a:xfrm rot="20624621">
            <a:off x="1331620" y="2705909"/>
            <a:ext cx="710780" cy="203580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7740" y="1300043"/>
            <a:ext cx="1357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4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-19241" y="-1239"/>
            <a:ext cx="9144000" cy="769441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 smtClean="0"/>
              <a:t>N[</a:t>
            </a:r>
            <a:r>
              <a:rPr lang="ko-KR" altLang="en-US" sz="4400" b="1" dirty="0" smtClean="0"/>
              <a:t>명사</a:t>
            </a:r>
            <a:r>
              <a:rPr lang="en-US" altLang="ko-KR" sz="4400" b="1" dirty="0" smtClean="0"/>
              <a:t>]</a:t>
            </a:r>
            <a:r>
              <a:rPr lang="ko-KR" altLang="en-US" sz="4400" b="1" dirty="0" smtClean="0"/>
              <a:t>이에요</a:t>
            </a:r>
            <a:r>
              <a:rPr lang="ko-KR" altLang="en-US" sz="3600" b="1" dirty="0" smtClean="0"/>
              <a:t> </a:t>
            </a:r>
            <a:endParaRPr lang="en-US" sz="3600" b="1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019359" y="3082453"/>
            <a:ext cx="5105400" cy="79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000" b="1" dirty="0" smtClean="0"/>
              <a:t>동생</a:t>
            </a:r>
            <a:r>
              <a:rPr lang="ko-KR" altLang="en-US" sz="6000" b="1" u="sng" dirty="0" smtClean="0">
                <a:solidFill>
                  <a:srgbClr val="FF0000"/>
                </a:solidFill>
              </a:rPr>
              <a:t>이에요</a:t>
            </a:r>
            <a:r>
              <a:rPr lang="en-US" altLang="ko-KR" sz="6000" b="1" u="sng" dirty="0">
                <a:solidFill>
                  <a:srgbClr val="FF0000"/>
                </a:solidFill>
              </a:rPr>
              <a:t>.</a:t>
            </a:r>
            <a:endParaRPr lang="en-US" sz="6000" u="sng" dirty="0">
              <a:solidFill>
                <a:srgbClr val="FF0000"/>
              </a:solidFill>
            </a:endParaRPr>
          </a:p>
        </p:txBody>
      </p:sp>
      <p:sp>
        <p:nvSpPr>
          <p:cNvPr id="13" name="Curved Up Arrow 12"/>
          <p:cNvSpPr/>
          <p:nvPr/>
        </p:nvSpPr>
        <p:spPr>
          <a:xfrm rot="20624621">
            <a:off x="5862923" y="3965753"/>
            <a:ext cx="728962" cy="316995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66456" y="2572920"/>
            <a:ext cx="1357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4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762915" y="4930612"/>
            <a:ext cx="5906606" cy="79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000" b="1" dirty="0" smtClean="0"/>
              <a:t>한국 사람</a:t>
            </a:r>
            <a:r>
              <a:rPr lang="ko-KR" altLang="en-US" sz="6000" b="1" u="sng" dirty="0" smtClean="0">
                <a:solidFill>
                  <a:srgbClr val="FF0000"/>
                </a:solidFill>
              </a:rPr>
              <a:t>이에요</a:t>
            </a:r>
            <a:r>
              <a:rPr lang="en-US" altLang="ko-KR" sz="6000" b="1" u="sng" dirty="0">
                <a:solidFill>
                  <a:srgbClr val="FF0000"/>
                </a:solidFill>
              </a:rPr>
              <a:t>.</a:t>
            </a:r>
            <a:endParaRPr lang="en-US" sz="6000" u="sng" dirty="0">
              <a:solidFill>
                <a:srgbClr val="FF0000"/>
              </a:solidFill>
            </a:endParaRPr>
          </a:p>
        </p:txBody>
      </p:sp>
      <p:sp>
        <p:nvSpPr>
          <p:cNvPr id="25" name="Curved Up Arrow 24"/>
          <p:cNvSpPr/>
          <p:nvPr/>
        </p:nvSpPr>
        <p:spPr>
          <a:xfrm rot="20624621">
            <a:off x="3822858" y="5717783"/>
            <a:ext cx="1011371" cy="303701"/>
          </a:xfrm>
          <a:prstGeom prst="curvedUpArrow">
            <a:avLst>
              <a:gd name="adj1" fmla="val 0"/>
              <a:gd name="adj2" fmla="val 65226"/>
              <a:gd name="adj3" fmla="val 434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93856" y="4429338"/>
            <a:ext cx="1357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4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7" name="Flowchart: Connector 26"/>
          <p:cNvSpPr/>
          <p:nvPr/>
        </p:nvSpPr>
        <p:spPr>
          <a:xfrm>
            <a:off x="5395528" y="3462845"/>
            <a:ext cx="631117" cy="54010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lowchart: Connector 27"/>
          <p:cNvSpPr/>
          <p:nvPr/>
        </p:nvSpPr>
        <p:spPr>
          <a:xfrm>
            <a:off x="3400659" y="5329669"/>
            <a:ext cx="631117" cy="54010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44272" y="367391"/>
            <a:ext cx="1660728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sz="4000" b="1" dirty="0" smtClean="0"/>
              <a:t>받침</a:t>
            </a:r>
            <a:r>
              <a:rPr lang="en-US" altLang="ko-KR" sz="4800" b="1" dirty="0" smtClean="0"/>
              <a:t>O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566278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1" grpId="0" animBg="1"/>
      <p:bldP spid="24" grpId="0" animBg="1"/>
      <p:bldP spid="21" grpId="0"/>
      <p:bldP spid="12" grpId="0"/>
      <p:bldP spid="13" grpId="0" animBg="1"/>
      <p:bldP spid="14" grpId="0"/>
      <p:bldP spid="23" grpId="0"/>
      <p:bldP spid="25" grpId="0" animBg="1"/>
      <p:bldP spid="26" grpId="0"/>
      <p:bldP spid="27" grpId="0" animBg="1"/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3962400" y="1321460"/>
            <a:ext cx="5062152" cy="79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000" b="1" dirty="0" smtClean="0"/>
              <a:t>유나</a:t>
            </a:r>
            <a:r>
              <a:rPr lang="ko-KR" altLang="en-US" sz="6000" b="1" u="sng" dirty="0" smtClean="0">
                <a:solidFill>
                  <a:srgbClr val="FF0000"/>
                </a:solidFill>
              </a:rPr>
              <a:t>예요</a:t>
            </a:r>
            <a:endParaRPr lang="en-US" sz="6000" dirty="0"/>
          </a:p>
        </p:txBody>
      </p:sp>
      <p:sp>
        <p:nvSpPr>
          <p:cNvPr id="19" name="TextBox 18"/>
          <p:cNvSpPr txBox="1"/>
          <p:nvPr/>
        </p:nvSpPr>
        <p:spPr>
          <a:xfrm>
            <a:off x="7338966" y="2231907"/>
            <a:ext cx="1002600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받침</a:t>
            </a:r>
            <a:r>
              <a:rPr lang="en-US" altLang="ko-KR" sz="2400" b="1" dirty="0" smtClean="0"/>
              <a:t>X</a:t>
            </a:r>
            <a:endParaRPr lang="en-US" sz="3200" b="1" dirty="0"/>
          </a:p>
        </p:txBody>
      </p:sp>
      <p:sp>
        <p:nvSpPr>
          <p:cNvPr id="24" name="Curved Up Arrow 23"/>
          <p:cNvSpPr/>
          <p:nvPr/>
        </p:nvSpPr>
        <p:spPr>
          <a:xfrm rot="19642960">
            <a:off x="6301888" y="2391677"/>
            <a:ext cx="1030234" cy="326822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Multiply 1"/>
          <p:cNvSpPr/>
          <p:nvPr/>
        </p:nvSpPr>
        <p:spPr>
          <a:xfrm>
            <a:off x="5685551" y="1897834"/>
            <a:ext cx="570891" cy="857270"/>
          </a:xfrm>
          <a:prstGeom prst="mathMultiply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607004" y="839583"/>
            <a:ext cx="1357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4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-76200"/>
            <a:ext cx="9161312" cy="769441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 smtClean="0"/>
              <a:t>N[</a:t>
            </a:r>
            <a:r>
              <a:rPr lang="ko-KR" altLang="en-US" sz="4400" b="1" dirty="0" smtClean="0"/>
              <a:t>명사</a:t>
            </a:r>
            <a:r>
              <a:rPr lang="en-US" altLang="ko-KR" sz="4400" b="1" dirty="0" smtClean="0"/>
              <a:t>]</a:t>
            </a:r>
            <a:r>
              <a:rPr lang="ko-KR" altLang="en-US" sz="4400" b="1" dirty="0" smtClean="0"/>
              <a:t>예요</a:t>
            </a:r>
            <a:r>
              <a:rPr lang="en-US" altLang="ko-KR" sz="4400" b="1" dirty="0"/>
              <a:t>.</a:t>
            </a:r>
            <a:r>
              <a:rPr lang="ko-KR" altLang="en-US" sz="3600" b="1" dirty="0" smtClean="0"/>
              <a:t> </a:t>
            </a:r>
            <a:endParaRPr lang="en-US" sz="3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73135" y="416829"/>
            <a:ext cx="2255714" cy="83099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ko-KR" altLang="en-US" sz="4800" b="1" dirty="0" smtClean="0"/>
              <a:t>받침</a:t>
            </a:r>
            <a:r>
              <a:rPr lang="en-US" altLang="ko-KR" sz="4800" b="1" dirty="0" smtClean="0"/>
              <a:t>X</a:t>
            </a:r>
            <a:endParaRPr lang="en-US" sz="6000" b="1" dirty="0"/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283983" y="2551050"/>
            <a:ext cx="5062152" cy="79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000" b="1" dirty="0" smtClean="0"/>
              <a:t>어머니</a:t>
            </a:r>
            <a:r>
              <a:rPr lang="ko-KR" altLang="en-US" sz="6000" b="1" u="sng" dirty="0" smtClean="0">
                <a:solidFill>
                  <a:srgbClr val="FF0000"/>
                </a:solidFill>
              </a:rPr>
              <a:t>예요</a:t>
            </a:r>
            <a:r>
              <a:rPr lang="en-US" altLang="ko-KR" sz="6000" b="1" dirty="0">
                <a:solidFill>
                  <a:srgbClr val="FF0000"/>
                </a:solidFill>
              </a:rPr>
              <a:t>.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867812" y="3655014"/>
            <a:ext cx="1002600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받침</a:t>
            </a:r>
            <a:r>
              <a:rPr lang="en-US" altLang="ko-KR" sz="2400" b="1" dirty="0" smtClean="0"/>
              <a:t>X</a:t>
            </a:r>
            <a:endParaRPr lang="en-US" sz="3200" b="1" dirty="0"/>
          </a:p>
        </p:txBody>
      </p:sp>
      <p:sp>
        <p:nvSpPr>
          <p:cNvPr id="28" name="Curved Up Arrow 27"/>
          <p:cNvSpPr/>
          <p:nvPr/>
        </p:nvSpPr>
        <p:spPr>
          <a:xfrm rot="19642960">
            <a:off x="2938624" y="3646013"/>
            <a:ext cx="1030234" cy="326822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Multiply 28"/>
          <p:cNvSpPr/>
          <p:nvPr/>
        </p:nvSpPr>
        <p:spPr>
          <a:xfrm>
            <a:off x="2428849" y="3178822"/>
            <a:ext cx="570891" cy="857270"/>
          </a:xfrm>
          <a:prstGeom prst="mathMultiply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720167" y="1952018"/>
            <a:ext cx="1357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4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4267200" y="4729322"/>
            <a:ext cx="4275634" cy="79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000" b="1" dirty="0" smtClean="0"/>
              <a:t>오빠</a:t>
            </a:r>
            <a:r>
              <a:rPr lang="ko-KR" altLang="en-US" sz="6000" b="1" u="sng" dirty="0" smtClean="0">
                <a:solidFill>
                  <a:srgbClr val="FF0000"/>
                </a:solidFill>
              </a:rPr>
              <a:t>예요</a:t>
            </a:r>
            <a:r>
              <a:rPr lang="en-US" altLang="ko-KR" sz="6000" b="1" dirty="0">
                <a:solidFill>
                  <a:srgbClr val="FF0000"/>
                </a:solidFill>
              </a:rPr>
              <a:t>.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643766" y="5639769"/>
            <a:ext cx="966834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받침</a:t>
            </a:r>
            <a:r>
              <a:rPr lang="en-US" altLang="ko-KR" sz="2400" b="1" dirty="0" smtClean="0"/>
              <a:t>X</a:t>
            </a:r>
            <a:endParaRPr lang="en-US" sz="3200" b="1" dirty="0"/>
          </a:p>
        </p:txBody>
      </p:sp>
      <p:sp>
        <p:nvSpPr>
          <p:cNvPr id="33" name="Curved Up Arrow 32"/>
          <p:cNvSpPr/>
          <p:nvPr/>
        </p:nvSpPr>
        <p:spPr>
          <a:xfrm rot="19642960">
            <a:off x="6571459" y="5751998"/>
            <a:ext cx="954102" cy="413184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Multiply 33"/>
          <p:cNvSpPr/>
          <p:nvPr/>
        </p:nvSpPr>
        <p:spPr>
          <a:xfrm>
            <a:off x="5990352" y="5305696"/>
            <a:ext cx="482190" cy="857270"/>
          </a:xfrm>
          <a:prstGeom prst="mathMultiply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4861150" y="4210303"/>
            <a:ext cx="1539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4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47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 animBg="1"/>
      <p:bldP spid="24" grpId="0" animBg="1"/>
      <p:bldP spid="2" grpId="0" animBg="1"/>
      <p:bldP spid="22" grpId="0"/>
      <p:bldP spid="25" grpId="0"/>
      <p:bldP spid="27" grpId="0" animBg="1"/>
      <p:bldP spid="28" grpId="0" animBg="1"/>
      <p:bldP spid="29" grpId="0" animBg="1"/>
      <p:bldP spid="30" grpId="0"/>
      <p:bldP spid="31" grpId="0"/>
      <p:bldP spid="32" grpId="0" animBg="1"/>
      <p:bldP spid="33" grpId="0" animBg="1"/>
      <p:bldP spid="34" grpId="0" animBg="1"/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949" y="-52004"/>
            <a:ext cx="9112102" cy="769441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 smtClean="0"/>
              <a:t>N[</a:t>
            </a:r>
            <a:r>
              <a:rPr lang="ko-KR" altLang="en-US" sz="4400" b="1" dirty="0" smtClean="0"/>
              <a:t>명사</a:t>
            </a:r>
            <a:r>
              <a:rPr lang="en-US" altLang="ko-KR" sz="4400" b="1" dirty="0" smtClean="0"/>
              <a:t>]</a:t>
            </a:r>
            <a:r>
              <a:rPr lang="ko-KR" altLang="en-US" sz="4400" b="1" dirty="0" smtClean="0"/>
              <a:t>은</a:t>
            </a:r>
            <a:r>
              <a:rPr lang="en-US" altLang="ko-KR" sz="4400" b="1" dirty="0" smtClean="0"/>
              <a:t>/</a:t>
            </a:r>
            <a:r>
              <a:rPr lang="ko-KR" altLang="en-US" sz="4400" b="1" dirty="0" smtClean="0"/>
              <a:t>는</a:t>
            </a:r>
            <a:endParaRPr lang="en-US" sz="3600" b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4073409"/>
              </p:ext>
            </p:extLst>
          </p:nvPr>
        </p:nvGraphicFramePr>
        <p:xfrm>
          <a:off x="609600" y="2315447"/>
          <a:ext cx="7543800" cy="31709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14941">
                  <a:extLst>
                    <a:ext uri="{9D8B030D-6E8A-4147-A177-3AD203B41FA5}">
                      <a16:colId xmlns:a16="http://schemas.microsoft.com/office/drawing/2014/main" xmlns="" val="1453038475"/>
                    </a:ext>
                  </a:extLst>
                </a:gridCol>
                <a:gridCol w="1922228">
                  <a:extLst>
                    <a:ext uri="{9D8B030D-6E8A-4147-A177-3AD203B41FA5}">
                      <a16:colId xmlns:a16="http://schemas.microsoft.com/office/drawing/2014/main" xmlns="" val="1552502190"/>
                    </a:ext>
                  </a:extLst>
                </a:gridCol>
                <a:gridCol w="3106631">
                  <a:extLst>
                    <a:ext uri="{9D8B030D-6E8A-4147-A177-3AD203B41FA5}">
                      <a16:colId xmlns:a16="http://schemas.microsoft.com/office/drawing/2014/main" xmlns="" val="1202291699"/>
                    </a:ext>
                  </a:extLst>
                </a:gridCol>
              </a:tblGrid>
              <a:tr h="159349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800" dirty="0">
                          <a:effectLst/>
                        </a:rPr>
                        <a:t>받침 </a:t>
                      </a:r>
                      <a:r>
                        <a:rPr lang="en-US" sz="2800" dirty="0">
                          <a:effectLst/>
                        </a:rPr>
                        <a:t>O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Batang" panose="02030600000101010101" pitchFamily="18" charset="-127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+ </a:t>
                      </a:r>
                      <a:r>
                        <a:rPr lang="ko-KR" sz="2800" dirty="0">
                          <a:effectLst/>
                        </a:rPr>
                        <a:t>은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Batang" panose="02030600000101010101" pitchFamily="18" charset="-127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400" dirty="0" smtClean="0">
                          <a:effectLst/>
                        </a:rPr>
                        <a:t>학생</a:t>
                      </a:r>
                      <a:r>
                        <a:rPr lang="ko-KR" sz="2400" dirty="0" smtClean="0">
                          <a:solidFill>
                            <a:srgbClr val="FFFF00"/>
                          </a:solidFill>
                          <a:effectLst/>
                        </a:rPr>
                        <a:t>은</a:t>
                      </a:r>
                      <a:endParaRPr lang="en-US" sz="2400" dirty="0" smtClean="0">
                        <a:solidFill>
                          <a:srgbClr val="FFFF00"/>
                        </a:solidFill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400" dirty="0" smtClean="0">
                          <a:effectLst/>
                        </a:rPr>
                        <a:t>선생님</a:t>
                      </a:r>
                      <a:r>
                        <a:rPr lang="ko-KR" sz="2400" dirty="0" smtClean="0">
                          <a:solidFill>
                            <a:srgbClr val="FFFF00"/>
                          </a:solidFill>
                          <a:effectLst/>
                        </a:rPr>
                        <a:t>은</a:t>
                      </a:r>
                      <a:endParaRPr lang="en-US" sz="2400" dirty="0" smtClean="0">
                        <a:solidFill>
                          <a:srgbClr val="FFFF00"/>
                        </a:solidFill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400" dirty="0" smtClean="0">
                          <a:effectLst/>
                        </a:rPr>
                        <a:t>한국</a:t>
                      </a:r>
                      <a:r>
                        <a:rPr lang="ko-KR" sz="2400" dirty="0" smtClean="0">
                          <a:solidFill>
                            <a:srgbClr val="FFFF00"/>
                          </a:solidFill>
                          <a:effectLst/>
                        </a:rPr>
                        <a:t>은</a:t>
                      </a:r>
                      <a:endParaRPr lang="en-US" sz="28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Batang" panose="02030600000101010101" pitchFamily="18" charset="-127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742678224"/>
                  </a:ext>
                </a:extLst>
              </a:tr>
              <a:tr h="15774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800" dirty="0">
                          <a:solidFill>
                            <a:schemeClr val="tx1"/>
                          </a:solidFill>
                          <a:effectLst/>
                        </a:rPr>
                        <a:t>받침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 X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Batang" panose="02030600000101010101" pitchFamily="18" charset="-127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</a:rPr>
                        <a:t>+ </a:t>
                      </a:r>
                      <a:r>
                        <a:rPr lang="ko-KR" sz="2800" b="1" dirty="0">
                          <a:solidFill>
                            <a:schemeClr val="tx1"/>
                          </a:solidFill>
                          <a:effectLst/>
                        </a:rPr>
                        <a:t>는</a:t>
                      </a:r>
                      <a:endParaRPr lang="en-US" sz="3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Batang" panose="02030600000101010101" pitchFamily="18" charset="-127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400" b="1" dirty="0" smtClean="0">
                          <a:solidFill>
                            <a:schemeClr val="tx1"/>
                          </a:solidFill>
                          <a:effectLst/>
                        </a:rPr>
                        <a:t>저</a:t>
                      </a:r>
                      <a:r>
                        <a:rPr lang="ko-KR" sz="2400" b="1" dirty="0" smtClean="0">
                          <a:solidFill>
                            <a:srgbClr val="FF0000"/>
                          </a:solidFill>
                          <a:effectLst/>
                        </a:rPr>
                        <a:t>는</a:t>
                      </a:r>
                      <a:endParaRPr lang="en-US" altLang="ko-KR" sz="2400" b="1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400" b="1" dirty="0" smtClean="0">
                          <a:solidFill>
                            <a:schemeClr val="tx1"/>
                          </a:solidFill>
                          <a:effectLst/>
                        </a:rPr>
                        <a:t>친구</a:t>
                      </a:r>
                      <a:r>
                        <a:rPr lang="ko-KR" sz="2400" b="1" dirty="0" smtClean="0">
                          <a:solidFill>
                            <a:srgbClr val="FF0000"/>
                          </a:solidFill>
                          <a:effectLst/>
                        </a:rPr>
                        <a:t>는</a:t>
                      </a:r>
                      <a:endParaRPr lang="en-US" altLang="ko-KR" sz="2400" b="1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400" b="1" dirty="0" smtClean="0">
                          <a:solidFill>
                            <a:schemeClr val="tx1"/>
                          </a:solidFill>
                          <a:effectLst/>
                        </a:rPr>
                        <a:t>엄마</a:t>
                      </a:r>
                      <a:r>
                        <a:rPr lang="ko-KR" sz="2400" b="1" dirty="0" smtClean="0">
                          <a:solidFill>
                            <a:srgbClr val="FF0000"/>
                          </a:solidFill>
                          <a:effectLst/>
                        </a:rPr>
                        <a:t>는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/>
                        </a:rPr>
                        <a:t>        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Batang" panose="02030600000101010101" pitchFamily="18" charset="-127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895686657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80999" y="854722"/>
            <a:ext cx="8747051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Times New Roman" panose="02020603050405020304" pitchFamily="18" charset="0"/>
              </a:rPr>
              <a:t>“</a:t>
            </a:r>
            <a:r>
              <a:rPr kumimoji="0" lang="ko-KR" alt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Times New Roman" panose="02020603050405020304" pitchFamily="18" charset="0"/>
              </a:rPr>
              <a:t>은</a:t>
            </a:r>
            <a:r>
              <a:rPr kumimoji="0" lang="en-US" altLang="ko-K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Times New Roman" panose="02020603050405020304" pitchFamily="18" charset="0"/>
              </a:rPr>
              <a:t>/</a:t>
            </a:r>
            <a:r>
              <a:rPr kumimoji="0" lang="ko-KR" alt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Times New Roman" panose="02020603050405020304" pitchFamily="18" charset="0"/>
              </a:rPr>
              <a:t>는”</a:t>
            </a:r>
            <a:endParaRPr kumimoji="0" lang="ko-KR" alt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Times New Roman" panose="02020603050405020304" pitchFamily="18" charset="0"/>
              </a:rPr>
              <a:t>(</a:t>
            </a:r>
            <a:r>
              <a:rPr kumimoji="0" lang="ko-KR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Times New Roman" panose="02020603050405020304" pitchFamily="18" charset="0"/>
              </a:rPr>
              <a:t>명사에 붙어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Times New Roman" panose="02020603050405020304" pitchFamily="18" charset="0"/>
              </a:rPr>
              <a:t>) </a:t>
            </a:r>
            <a:r>
              <a:rPr kumimoji="0" lang="ko-KR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Times New Roman" panose="02020603050405020304" pitchFamily="18" charset="0"/>
              </a:rPr>
              <a:t>문장에서 주제임을 나타내거나 대조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Times New Roman" panose="02020603050405020304" pitchFamily="18" charset="0"/>
              </a:rPr>
              <a:t>, </a:t>
            </a:r>
            <a:r>
              <a:rPr kumimoji="0" lang="ko-KR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Times New Roman" panose="02020603050405020304" pitchFamily="18" charset="0"/>
              </a:rPr>
              <a:t>강조의 </a:t>
            </a:r>
            <a:r>
              <a:rPr kumimoji="0" lang="ko-KR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Times New Roman" panose="02020603050405020304" pitchFamily="18" charset="0"/>
              </a:rPr>
              <a:t>뜻을 나타낸다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kumimoji="0" lang="en-US" altLang="ko-KR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Times New Roman" panose="02020603050405020304" pitchFamily="18" charset="0"/>
              </a:rPr>
              <a:t>(Attached to a noun)This is used to indicate the topics, to compare two information or to emphasize the preceding noun in a sentence.</a:t>
            </a:r>
            <a:endParaRPr kumimoji="0" lang="en-US" altLang="ko-K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841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3" name="Title 5"/>
          <p:cNvSpPr txBox="1">
            <a:spLocks/>
          </p:cNvSpPr>
          <p:nvPr/>
        </p:nvSpPr>
        <p:spPr>
          <a:xfrm>
            <a:off x="302909" y="1174363"/>
            <a:ext cx="7391400" cy="11683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b="1" dirty="0" smtClean="0"/>
              <a:t> 수잔</a:t>
            </a:r>
            <a:r>
              <a:rPr lang="ko-KR" altLang="en-US" b="1" dirty="0">
                <a:solidFill>
                  <a:srgbClr val="FF0000"/>
                </a:solidFill>
              </a:rPr>
              <a:t>은</a:t>
            </a:r>
            <a:r>
              <a:rPr lang="ko-KR" altLang="en-US" b="1" dirty="0" smtClean="0">
                <a:solidFill>
                  <a:srgbClr val="FF0000"/>
                </a:solidFill>
              </a:rPr>
              <a:t> </a:t>
            </a:r>
            <a:r>
              <a:rPr lang="ko-KR" altLang="en-US" b="1" dirty="0" smtClean="0"/>
              <a:t>호주 사람</a:t>
            </a:r>
            <a:r>
              <a:rPr lang="ko-KR" altLang="en-US" b="1" u="sng" dirty="0" smtClean="0">
                <a:solidFill>
                  <a:srgbClr val="FF0000"/>
                </a:solidFill>
              </a:rPr>
              <a:t>이에요</a:t>
            </a:r>
            <a:r>
              <a:rPr lang="en-US" altLang="ko-KR" b="1" u="sng" dirty="0" smtClean="0">
                <a:solidFill>
                  <a:srgbClr val="FF0000"/>
                </a:solidFill>
              </a:rPr>
              <a:t>.</a:t>
            </a:r>
            <a:r>
              <a:rPr lang="en-US" altLang="ko-KR" b="1" u="sng" dirty="0" smtClean="0"/>
              <a:t> </a:t>
            </a:r>
            <a:endParaRPr lang="en-US" b="1" u="sng" dirty="0"/>
          </a:p>
        </p:txBody>
      </p:sp>
      <p:sp>
        <p:nvSpPr>
          <p:cNvPr id="24" name="Curved Up Arrow 23"/>
          <p:cNvSpPr/>
          <p:nvPr/>
        </p:nvSpPr>
        <p:spPr>
          <a:xfrm rot="20987520">
            <a:off x="4454595" y="2111426"/>
            <a:ext cx="1076975" cy="336090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0" y="40446"/>
            <a:ext cx="9112102" cy="769441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b="1" dirty="0" smtClean="0"/>
              <a:t>받침이 </a:t>
            </a:r>
            <a:r>
              <a:rPr lang="ko-KR" altLang="en-US" sz="4400" b="1" dirty="0" smtClean="0">
                <a:solidFill>
                  <a:schemeClr val="bg1"/>
                </a:solidFill>
              </a:rPr>
              <a:t>있</a:t>
            </a:r>
            <a:r>
              <a:rPr lang="ko-KR" altLang="en-US" sz="4400" b="1" dirty="0" smtClean="0"/>
              <a:t>을 때 </a:t>
            </a:r>
            <a:r>
              <a:rPr lang="en-US" altLang="ko-KR" sz="4400" b="1" dirty="0" smtClean="0"/>
              <a:t>-</a:t>
            </a:r>
            <a:r>
              <a:rPr lang="en-US" altLang="ko-KR" sz="3600" b="1" dirty="0" smtClean="0"/>
              <a:t> </a:t>
            </a:r>
            <a:r>
              <a:rPr lang="en-US" altLang="ko-KR" sz="3600" b="1" dirty="0" smtClean="0">
                <a:solidFill>
                  <a:schemeClr val="bg1"/>
                </a:solidFill>
              </a:rPr>
              <a:t>N</a:t>
            </a:r>
            <a:r>
              <a:rPr lang="ko-KR" altLang="en-US" sz="3600" b="1" dirty="0" smtClean="0">
                <a:solidFill>
                  <a:schemeClr val="bg1"/>
                </a:solidFill>
              </a:rPr>
              <a:t>은</a:t>
            </a:r>
            <a:r>
              <a:rPr lang="en-US" altLang="ko-KR" sz="3600" b="1" dirty="0" smtClean="0">
                <a:solidFill>
                  <a:schemeClr val="bg1"/>
                </a:solidFill>
              </a:rPr>
              <a:t>/</a:t>
            </a:r>
            <a:r>
              <a:rPr lang="ko-KR" altLang="en-US" sz="3600" b="1" dirty="0" smtClean="0">
                <a:solidFill>
                  <a:schemeClr val="bg1"/>
                </a:solidFill>
              </a:rPr>
              <a:t> </a:t>
            </a:r>
            <a:r>
              <a:rPr lang="en-US" altLang="ko-KR" sz="3600" b="1" dirty="0" smtClean="0">
                <a:solidFill>
                  <a:schemeClr val="bg1"/>
                </a:solidFill>
              </a:rPr>
              <a:t>N</a:t>
            </a:r>
            <a:r>
              <a:rPr lang="ko-KR" altLang="en-US" sz="3600" b="1" dirty="0" smtClean="0">
                <a:solidFill>
                  <a:schemeClr val="bg1"/>
                </a:solidFill>
              </a:rPr>
              <a:t>이에요  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10" name="Flowchart: Connector 9"/>
          <p:cNvSpPr/>
          <p:nvPr/>
        </p:nvSpPr>
        <p:spPr>
          <a:xfrm>
            <a:off x="4145972" y="1754402"/>
            <a:ext cx="569869" cy="37096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5"/>
          <p:cNvSpPr txBox="1">
            <a:spLocks/>
          </p:cNvSpPr>
          <p:nvPr/>
        </p:nvSpPr>
        <p:spPr>
          <a:xfrm>
            <a:off x="336650" y="2964251"/>
            <a:ext cx="7391400" cy="11683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b="1" dirty="0" smtClean="0"/>
              <a:t> 이자벨</a:t>
            </a:r>
            <a:r>
              <a:rPr lang="ko-KR" altLang="en-US" b="1" dirty="0">
                <a:solidFill>
                  <a:srgbClr val="FF0000"/>
                </a:solidFill>
              </a:rPr>
              <a:t>은</a:t>
            </a:r>
            <a:r>
              <a:rPr lang="ko-KR" altLang="en-US" b="1" dirty="0" smtClean="0">
                <a:solidFill>
                  <a:srgbClr val="FF0000"/>
                </a:solidFill>
              </a:rPr>
              <a:t> </a:t>
            </a:r>
            <a:r>
              <a:rPr lang="ko-KR" altLang="en-US" b="1" dirty="0" smtClean="0"/>
              <a:t>프랑스 사람</a:t>
            </a:r>
            <a:r>
              <a:rPr lang="ko-KR" altLang="en-US" b="1" u="sng" dirty="0" smtClean="0">
                <a:solidFill>
                  <a:srgbClr val="FF0000"/>
                </a:solidFill>
              </a:rPr>
              <a:t>이에요</a:t>
            </a:r>
            <a:r>
              <a:rPr lang="en-US" altLang="ko-KR" b="1" u="sng" dirty="0" smtClean="0">
                <a:solidFill>
                  <a:srgbClr val="FF0000"/>
                </a:solidFill>
              </a:rPr>
              <a:t>.</a:t>
            </a:r>
            <a:r>
              <a:rPr lang="en-US" altLang="ko-KR" b="1" u="sng" dirty="0" smtClean="0"/>
              <a:t> </a:t>
            </a:r>
            <a:endParaRPr lang="en-US" b="1" u="sng" dirty="0"/>
          </a:p>
        </p:txBody>
      </p:sp>
      <p:sp>
        <p:nvSpPr>
          <p:cNvPr id="12" name="Curved Up Arrow 11"/>
          <p:cNvSpPr/>
          <p:nvPr/>
        </p:nvSpPr>
        <p:spPr>
          <a:xfrm rot="21163791">
            <a:off x="5573218" y="3956121"/>
            <a:ext cx="1083797" cy="391083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450272" y="4721478"/>
            <a:ext cx="7391400" cy="11683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b="1" dirty="0" smtClean="0"/>
              <a:t> 형</a:t>
            </a:r>
            <a:r>
              <a:rPr lang="ko-KR" altLang="en-US" b="1" dirty="0" smtClean="0">
                <a:solidFill>
                  <a:srgbClr val="FF0000"/>
                </a:solidFill>
              </a:rPr>
              <a:t>은 </a:t>
            </a:r>
            <a:r>
              <a:rPr lang="ko-KR" altLang="en-US" b="1" dirty="0" smtClean="0"/>
              <a:t>한국 사람</a:t>
            </a:r>
            <a:r>
              <a:rPr lang="ko-KR" altLang="en-US" b="1" u="sng" dirty="0" smtClean="0">
                <a:solidFill>
                  <a:srgbClr val="FF0000"/>
                </a:solidFill>
              </a:rPr>
              <a:t>이에요</a:t>
            </a:r>
            <a:r>
              <a:rPr lang="en-US" altLang="ko-KR" b="1" u="sng" dirty="0" smtClean="0">
                <a:solidFill>
                  <a:srgbClr val="FF0000"/>
                </a:solidFill>
              </a:rPr>
              <a:t>.</a:t>
            </a:r>
            <a:r>
              <a:rPr lang="en-US" altLang="ko-KR" b="1" u="sng" dirty="0" smtClean="0"/>
              <a:t> </a:t>
            </a:r>
            <a:endParaRPr lang="en-US" b="1" u="sng" dirty="0"/>
          </a:p>
        </p:txBody>
      </p:sp>
      <p:sp>
        <p:nvSpPr>
          <p:cNvPr id="16" name="Curved Up Arrow 15"/>
          <p:cNvSpPr/>
          <p:nvPr/>
        </p:nvSpPr>
        <p:spPr>
          <a:xfrm rot="20701278">
            <a:off x="4139191" y="5637929"/>
            <a:ext cx="1263789" cy="381679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Flowchart: Connector 20"/>
          <p:cNvSpPr/>
          <p:nvPr/>
        </p:nvSpPr>
        <p:spPr>
          <a:xfrm>
            <a:off x="3747415" y="5305657"/>
            <a:ext cx="569869" cy="37096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lowchart: Connector 24"/>
          <p:cNvSpPr/>
          <p:nvPr/>
        </p:nvSpPr>
        <p:spPr>
          <a:xfrm>
            <a:off x="5267894" y="3534144"/>
            <a:ext cx="569869" cy="37096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lowchart: Connector 29"/>
          <p:cNvSpPr/>
          <p:nvPr/>
        </p:nvSpPr>
        <p:spPr>
          <a:xfrm>
            <a:off x="1093238" y="1811357"/>
            <a:ext cx="569869" cy="370962"/>
          </a:xfrm>
          <a:prstGeom prst="flowChartConnector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lowchart: Connector 30"/>
          <p:cNvSpPr/>
          <p:nvPr/>
        </p:nvSpPr>
        <p:spPr>
          <a:xfrm>
            <a:off x="1700053" y="3543110"/>
            <a:ext cx="569869" cy="370962"/>
          </a:xfrm>
          <a:prstGeom prst="flowChartConnector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lowchart: Connector 31"/>
          <p:cNvSpPr/>
          <p:nvPr/>
        </p:nvSpPr>
        <p:spPr>
          <a:xfrm>
            <a:off x="685800" y="5305657"/>
            <a:ext cx="569869" cy="370962"/>
          </a:xfrm>
          <a:prstGeom prst="flowChartConnector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1781882" y="3920831"/>
            <a:ext cx="96131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받침</a:t>
            </a:r>
            <a:r>
              <a:rPr lang="en-US" altLang="ko-KR" sz="2400" b="1" dirty="0" smtClean="0"/>
              <a:t>O</a:t>
            </a:r>
            <a:endParaRPr lang="en-US" sz="24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1447800" y="2174592"/>
            <a:ext cx="87820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받침</a:t>
            </a:r>
            <a:r>
              <a:rPr lang="en-US" altLang="ko-KR" sz="2400" b="1" dirty="0" smtClean="0"/>
              <a:t>O</a:t>
            </a:r>
            <a:endParaRPr lang="en-US" sz="24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1166653" y="5678058"/>
            <a:ext cx="890747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받침</a:t>
            </a:r>
            <a:r>
              <a:rPr lang="en-US" altLang="ko-KR" sz="2400" b="1" dirty="0" smtClean="0"/>
              <a:t>O</a:t>
            </a:r>
            <a:endParaRPr lang="en-US" sz="2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756278" y="1018115"/>
            <a:ext cx="1025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0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043039" y="1070860"/>
            <a:ext cx="1025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0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95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10" grpId="0" animBg="1"/>
      <p:bldP spid="11" grpId="0"/>
      <p:bldP spid="12" grpId="0" animBg="1"/>
      <p:bldP spid="15" grpId="0"/>
      <p:bldP spid="16" grpId="0" animBg="1"/>
      <p:bldP spid="21" grpId="0" animBg="1"/>
      <p:bldP spid="25" grpId="0" animBg="1"/>
      <p:bldP spid="30" grpId="0" animBg="1"/>
      <p:bldP spid="31" grpId="0" animBg="1"/>
      <p:bldP spid="32" grpId="0" animBg="1"/>
      <p:bldP spid="34" grpId="0" animBg="1"/>
      <p:bldP spid="35" grpId="0" animBg="1"/>
      <p:bldP spid="36" grpId="0" animBg="1"/>
      <p:bldP spid="38" grpId="0"/>
      <p:bldP spid="3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3" name="Title 5"/>
          <p:cNvSpPr txBox="1">
            <a:spLocks/>
          </p:cNvSpPr>
          <p:nvPr/>
        </p:nvSpPr>
        <p:spPr>
          <a:xfrm>
            <a:off x="336650" y="1514679"/>
            <a:ext cx="7391400" cy="11683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b="1" dirty="0" smtClean="0"/>
              <a:t> 저</a:t>
            </a:r>
            <a:r>
              <a:rPr lang="ko-KR" altLang="en-US" b="1" dirty="0">
                <a:solidFill>
                  <a:srgbClr val="FF0000"/>
                </a:solidFill>
              </a:rPr>
              <a:t>는</a:t>
            </a:r>
            <a:r>
              <a:rPr lang="ko-KR" altLang="en-US" b="1" dirty="0" smtClean="0">
                <a:solidFill>
                  <a:srgbClr val="FF0000"/>
                </a:solidFill>
              </a:rPr>
              <a:t> </a:t>
            </a:r>
            <a:r>
              <a:rPr lang="ko-KR" altLang="en-US" b="1" dirty="0" smtClean="0"/>
              <a:t>유나</a:t>
            </a:r>
            <a:r>
              <a:rPr lang="ko-KR" altLang="en-US" b="1" u="sng" dirty="0" smtClean="0">
                <a:solidFill>
                  <a:srgbClr val="FF0000"/>
                </a:solidFill>
              </a:rPr>
              <a:t>예요</a:t>
            </a:r>
            <a:r>
              <a:rPr lang="en-US" altLang="ko-KR" b="1" u="sng" dirty="0" smtClean="0">
                <a:solidFill>
                  <a:srgbClr val="FF0000"/>
                </a:solidFill>
              </a:rPr>
              <a:t>.</a:t>
            </a:r>
            <a:r>
              <a:rPr lang="en-US" altLang="ko-KR" b="1" u="sng" dirty="0" smtClean="0"/>
              <a:t> </a:t>
            </a:r>
            <a:endParaRPr lang="en-US" b="1" u="sng" dirty="0"/>
          </a:p>
        </p:txBody>
      </p:sp>
      <p:sp>
        <p:nvSpPr>
          <p:cNvPr id="24" name="Curved Up Arrow 23"/>
          <p:cNvSpPr/>
          <p:nvPr/>
        </p:nvSpPr>
        <p:spPr>
          <a:xfrm>
            <a:off x="2539419" y="2450015"/>
            <a:ext cx="715147" cy="286071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898" y="24068"/>
            <a:ext cx="9112102" cy="923330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b="1" dirty="0"/>
              <a:t>받침이 </a:t>
            </a:r>
            <a:r>
              <a:rPr lang="ko-KR" altLang="en-US" sz="4400" b="1" dirty="0" smtClean="0">
                <a:solidFill>
                  <a:schemeClr val="bg1"/>
                </a:solidFill>
              </a:rPr>
              <a:t>없</a:t>
            </a:r>
            <a:r>
              <a:rPr lang="ko-KR" altLang="en-US" sz="4400" b="1" dirty="0" smtClean="0"/>
              <a:t>을 때 </a:t>
            </a:r>
            <a:r>
              <a:rPr lang="en-US" altLang="ko-KR" sz="5400" b="1" dirty="0" smtClean="0"/>
              <a:t>-</a:t>
            </a:r>
            <a:r>
              <a:rPr lang="en-US" altLang="ko-KR" sz="4400" b="1" dirty="0" smtClean="0"/>
              <a:t> </a:t>
            </a:r>
            <a:r>
              <a:rPr lang="en-US" altLang="ko-KR" sz="4400" b="1" dirty="0" smtClean="0">
                <a:solidFill>
                  <a:schemeClr val="bg1"/>
                </a:solidFill>
              </a:rPr>
              <a:t>N</a:t>
            </a:r>
            <a:r>
              <a:rPr lang="ko-KR" altLang="en-US" sz="4400" b="1" dirty="0" smtClean="0">
                <a:solidFill>
                  <a:schemeClr val="bg1"/>
                </a:solidFill>
              </a:rPr>
              <a:t>는</a:t>
            </a:r>
            <a:r>
              <a:rPr lang="en-US" altLang="ko-KR" sz="4400" b="1" dirty="0" smtClean="0">
                <a:solidFill>
                  <a:schemeClr val="bg1"/>
                </a:solidFill>
              </a:rPr>
              <a:t>/</a:t>
            </a:r>
            <a:r>
              <a:rPr lang="ko-KR" altLang="en-US" sz="4400" b="1" dirty="0" smtClean="0">
                <a:solidFill>
                  <a:schemeClr val="bg1"/>
                </a:solidFill>
              </a:rPr>
              <a:t> </a:t>
            </a:r>
            <a:r>
              <a:rPr lang="en-US" altLang="ko-KR" sz="4400" b="1" dirty="0" smtClean="0">
                <a:solidFill>
                  <a:schemeClr val="bg1"/>
                </a:solidFill>
              </a:rPr>
              <a:t>N</a:t>
            </a:r>
            <a:r>
              <a:rPr lang="ko-KR" altLang="en-US" sz="4400" b="1" dirty="0" smtClean="0">
                <a:solidFill>
                  <a:schemeClr val="bg1"/>
                </a:solidFill>
              </a:rPr>
              <a:t>예요  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11" name="Title 5"/>
          <p:cNvSpPr txBox="1">
            <a:spLocks/>
          </p:cNvSpPr>
          <p:nvPr/>
        </p:nvSpPr>
        <p:spPr>
          <a:xfrm>
            <a:off x="336650" y="2964251"/>
            <a:ext cx="7391400" cy="11683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b="1" dirty="0" smtClean="0"/>
              <a:t> </a:t>
            </a:r>
            <a:r>
              <a:rPr lang="ko-KR" altLang="en-US" b="1" dirty="0" smtClean="0"/>
              <a:t>오빠</a:t>
            </a:r>
            <a:r>
              <a:rPr lang="ko-KR" altLang="en-US" b="1" dirty="0" smtClean="0">
                <a:solidFill>
                  <a:srgbClr val="FF0000"/>
                </a:solidFill>
              </a:rPr>
              <a:t>는</a:t>
            </a:r>
            <a:r>
              <a:rPr lang="ko-KR" altLang="en-US" b="1" dirty="0" smtClean="0">
                <a:solidFill>
                  <a:srgbClr val="FF0000"/>
                </a:solidFill>
              </a:rPr>
              <a:t> </a:t>
            </a:r>
            <a:r>
              <a:rPr lang="ko-KR" altLang="en-US" b="1" dirty="0" smtClean="0"/>
              <a:t>민수</a:t>
            </a:r>
            <a:r>
              <a:rPr lang="ko-KR" altLang="en-US" b="1" u="sng" dirty="0" smtClean="0">
                <a:solidFill>
                  <a:srgbClr val="FF0000"/>
                </a:solidFill>
              </a:rPr>
              <a:t>예요</a:t>
            </a:r>
            <a:r>
              <a:rPr lang="en-US" altLang="ko-KR" b="1" u="sng" dirty="0" smtClean="0">
                <a:solidFill>
                  <a:srgbClr val="FF0000"/>
                </a:solidFill>
              </a:rPr>
              <a:t>.</a:t>
            </a:r>
            <a:r>
              <a:rPr lang="en-US" altLang="ko-KR" b="1" u="sng" dirty="0" smtClean="0"/>
              <a:t> </a:t>
            </a:r>
            <a:endParaRPr lang="en-US" b="1" u="sng" dirty="0"/>
          </a:p>
        </p:txBody>
      </p:sp>
      <p:sp>
        <p:nvSpPr>
          <p:cNvPr id="12" name="Curved Up Arrow 11"/>
          <p:cNvSpPr/>
          <p:nvPr/>
        </p:nvSpPr>
        <p:spPr>
          <a:xfrm rot="21163791">
            <a:off x="3075828" y="3882780"/>
            <a:ext cx="1083797" cy="391083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381000" y="4721478"/>
            <a:ext cx="7391400" cy="11683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b="1" smtClean="0"/>
              <a:t> </a:t>
            </a:r>
            <a:r>
              <a:rPr lang="ko-KR" altLang="en-US" b="1" smtClean="0"/>
              <a:t>에바</a:t>
            </a:r>
            <a:r>
              <a:rPr lang="ko-KR" altLang="en-US" b="1" smtClean="0">
                <a:solidFill>
                  <a:srgbClr val="FF0000"/>
                </a:solidFill>
              </a:rPr>
              <a:t>는</a:t>
            </a:r>
            <a:r>
              <a:rPr lang="ko-KR" altLang="en-US" b="1" smtClean="0">
                <a:solidFill>
                  <a:srgbClr val="FF0000"/>
                </a:solidFill>
              </a:rPr>
              <a:t> </a:t>
            </a:r>
            <a:r>
              <a:rPr lang="ko-KR" altLang="en-US" b="1" dirty="0" smtClean="0"/>
              <a:t>친구</a:t>
            </a:r>
            <a:r>
              <a:rPr lang="ko-KR" altLang="en-US" b="1" u="sng" dirty="0" smtClean="0">
                <a:solidFill>
                  <a:srgbClr val="FF0000"/>
                </a:solidFill>
              </a:rPr>
              <a:t>예요</a:t>
            </a:r>
            <a:r>
              <a:rPr lang="en-US" altLang="ko-KR" b="1" u="sng" dirty="0" smtClean="0">
                <a:solidFill>
                  <a:srgbClr val="FF0000"/>
                </a:solidFill>
              </a:rPr>
              <a:t>.</a:t>
            </a:r>
            <a:r>
              <a:rPr lang="en-US" altLang="ko-KR" b="1" u="sng" dirty="0" smtClean="0"/>
              <a:t> </a:t>
            </a:r>
            <a:endParaRPr lang="en-US" b="1" u="sng" dirty="0"/>
          </a:p>
        </p:txBody>
      </p:sp>
      <p:sp>
        <p:nvSpPr>
          <p:cNvPr id="16" name="Curved Up Arrow 15"/>
          <p:cNvSpPr/>
          <p:nvPr/>
        </p:nvSpPr>
        <p:spPr>
          <a:xfrm>
            <a:off x="3040149" y="5648027"/>
            <a:ext cx="1263789" cy="381679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82750" y="1265026"/>
            <a:ext cx="1025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0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054454" y="1319280"/>
            <a:ext cx="1025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0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47800" y="2527150"/>
            <a:ext cx="1002600" cy="4001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받침</a:t>
            </a:r>
            <a:r>
              <a:rPr lang="en-US" altLang="ko-KR" sz="2000" b="1" dirty="0" smtClean="0"/>
              <a:t>X</a:t>
            </a:r>
            <a:endParaRPr lang="en-US" sz="2800" b="1" dirty="0"/>
          </a:p>
        </p:txBody>
      </p:sp>
      <p:sp>
        <p:nvSpPr>
          <p:cNvPr id="26" name="Multiply 25"/>
          <p:cNvSpPr/>
          <p:nvPr/>
        </p:nvSpPr>
        <p:spPr>
          <a:xfrm>
            <a:off x="738963" y="2404101"/>
            <a:ext cx="354541" cy="412185"/>
          </a:xfrm>
          <a:prstGeom prst="mathMultiply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1926181" y="4042783"/>
            <a:ext cx="1002600" cy="4001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받침</a:t>
            </a:r>
            <a:r>
              <a:rPr lang="en-US" altLang="ko-KR" sz="2000" b="1" dirty="0" smtClean="0"/>
              <a:t>X</a:t>
            </a:r>
            <a:endParaRPr lang="en-US" sz="2800" b="1" dirty="0"/>
          </a:p>
        </p:txBody>
      </p:sp>
      <p:sp>
        <p:nvSpPr>
          <p:cNvPr id="28" name="Multiply 27"/>
          <p:cNvSpPr/>
          <p:nvPr/>
        </p:nvSpPr>
        <p:spPr>
          <a:xfrm>
            <a:off x="1205990" y="3908109"/>
            <a:ext cx="352151" cy="340423"/>
          </a:xfrm>
          <a:prstGeom prst="mathMultiply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872951" y="5689781"/>
            <a:ext cx="1002600" cy="4001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받침</a:t>
            </a:r>
            <a:r>
              <a:rPr lang="en-US" altLang="ko-KR" sz="2000" b="1" dirty="0" smtClean="0"/>
              <a:t>X</a:t>
            </a:r>
            <a:endParaRPr lang="en-US" sz="2800" b="1" dirty="0"/>
          </a:p>
        </p:txBody>
      </p:sp>
      <p:sp>
        <p:nvSpPr>
          <p:cNvPr id="37" name="Multiply 36"/>
          <p:cNvSpPr/>
          <p:nvPr/>
        </p:nvSpPr>
        <p:spPr>
          <a:xfrm>
            <a:off x="1312057" y="5620738"/>
            <a:ext cx="396297" cy="349880"/>
          </a:xfrm>
          <a:prstGeom prst="mathMultiply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7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11" grpId="0"/>
      <p:bldP spid="12" grpId="0" animBg="1"/>
      <p:bldP spid="15" grpId="0"/>
      <p:bldP spid="16" grpId="0" animBg="1"/>
      <p:bldP spid="38" grpId="0"/>
      <p:bldP spid="39" grpId="0"/>
      <p:bldP spid="22" grpId="0" animBg="1"/>
      <p:bldP spid="26" grpId="0" animBg="1"/>
      <p:bldP spid="27" grpId="0" animBg="1"/>
      <p:bldP spid="28" grpId="0" animBg="1"/>
      <p:bldP spid="33" grpId="0" animBg="1"/>
      <p:bldP spid="3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ko-KR" altLang="en-US" b="1" dirty="0" smtClean="0"/>
              <a:t>이번에는 친구들이 </a:t>
            </a:r>
            <a:r>
              <a:rPr lang="ko-KR" altLang="en-US" b="1" dirty="0" smtClean="0"/>
              <a:t>해 봐요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26389" y="1535113"/>
            <a:ext cx="4040188" cy="639762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dirty="0" smtClean="0"/>
              <a:t>받침 </a:t>
            </a:r>
            <a:r>
              <a:rPr lang="en-US" altLang="ko-KR" dirty="0" smtClean="0"/>
              <a:t>O – N</a:t>
            </a:r>
            <a:r>
              <a:rPr lang="ko-KR" altLang="en-US" dirty="0" smtClean="0">
                <a:solidFill>
                  <a:srgbClr val="FF0000"/>
                </a:solidFill>
              </a:rPr>
              <a:t>은</a:t>
            </a:r>
            <a:r>
              <a:rPr lang="en-US" altLang="ko-KR" dirty="0" smtClean="0">
                <a:solidFill>
                  <a:srgbClr val="FF0000"/>
                </a:solidFill>
              </a:rPr>
              <a:t>/</a:t>
            </a:r>
            <a:r>
              <a:rPr lang="ko-KR" altLang="en-US" dirty="0" smtClean="0">
                <a:solidFill>
                  <a:srgbClr val="FF0000"/>
                </a:solidFill>
              </a:rPr>
              <a:t> </a:t>
            </a:r>
            <a:r>
              <a:rPr lang="en-US" altLang="ko-KR" dirty="0" smtClean="0"/>
              <a:t>N</a:t>
            </a:r>
            <a:r>
              <a:rPr lang="ko-KR" altLang="en-US" dirty="0" smtClean="0">
                <a:solidFill>
                  <a:srgbClr val="FF0000"/>
                </a:solidFill>
              </a:rPr>
              <a:t>이에요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26389" y="2174875"/>
            <a:ext cx="4040188" cy="3921125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>
            <a:noAutofit/>
          </a:bodyPr>
          <a:lstStyle/>
          <a:p>
            <a:pPr marL="230188" indent="-230188">
              <a:buFont typeface="+mj-lt"/>
              <a:buAutoNum type="arabicPeriod"/>
            </a:pPr>
            <a:r>
              <a:rPr lang="ko-KR" altLang="en-US" sz="2000" dirty="0" smtClean="0"/>
              <a:t>한국 사람</a:t>
            </a:r>
            <a:r>
              <a:rPr lang="en-US" altLang="ko-KR" sz="2000" dirty="0" smtClean="0"/>
              <a:t>____________.</a:t>
            </a:r>
            <a:endParaRPr lang="en-US" altLang="ko-KR" sz="2000" dirty="0" smtClean="0"/>
          </a:p>
          <a:p>
            <a:pPr marL="230188" indent="-230188">
              <a:buFont typeface="+mj-lt"/>
              <a:buAutoNum type="arabicPeriod"/>
            </a:pPr>
            <a:r>
              <a:rPr lang="ko-KR" altLang="en-US" sz="2000" dirty="0" smtClean="0"/>
              <a:t>수잔</a:t>
            </a:r>
            <a:r>
              <a:rPr lang="en-US" altLang="ko-KR" sz="2000" dirty="0" smtClean="0"/>
              <a:t>___  </a:t>
            </a:r>
            <a:r>
              <a:rPr lang="ko-KR" altLang="en-US" sz="2000" dirty="0" smtClean="0"/>
              <a:t>호주 사람</a:t>
            </a:r>
            <a:r>
              <a:rPr lang="en-US" altLang="ko-KR" sz="2000" dirty="0" smtClean="0"/>
              <a:t>__________.   </a:t>
            </a:r>
            <a:endParaRPr lang="en-US" altLang="ko-KR" sz="2000" dirty="0"/>
          </a:p>
          <a:p>
            <a:pPr marL="230188" indent="-230188">
              <a:buNone/>
            </a:pPr>
            <a:r>
              <a:rPr lang="en-US" altLang="ko-KR" sz="2000" dirty="0" smtClean="0"/>
              <a:t>        </a:t>
            </a:r>
          </a:p>
          <a:p>
            <a:pPr marL="230188" indent="-230188">
              <a:buFont typeface="+mj-lt"/>
              <a:buAutoNum type="arabicPeriod"/>
            </a:pPr>
            <a:r>
              <a:rPr lang="ko-KR" altLang="en-US" sz="2000" dirty="0" smtClean="0"/>
              <a:t>중국 사람</a:t>
            </a:r>
            <a:r>
              <a:rPr lang="en-US" altLang="ko-KR" sz="2000" dirty="0" smtClean="0"/>
              <a:t>_____________.</a:t>
            </a:r>
          </a:p>
          <a:p>
            <a:pPr marL="230188" indent="-230188">
              <a:buFont typeface="+mj-lt"/>
              <a:buAutoNum type="arabicPeriod"/>
            </a:pPr>
            <a:r>
              <a:rPr lang="ko-KR" altLang="en-US" sz="2000" dirty="0" smtClean="0"/>
              <a:t>왕방</a:t>
            </a:r>
            <a:r>
              <a:rPr lang="en-US" altLang="ko-KR" sz="2000" dirty="0" smtClean="0"/>
              <a:t>___</a:t>
            </a:r>
            <a:r>
              <a:rPr lang="ko-KR" altLang="en-US" sz="2000" dirty="0" smtClean="0"/>
              <a:t>중국 </a:t>
            </a:r>
            <a:r>
              <a:rPr lang="ko-KR" altLang="en-US" sz="2000" dirty="0" smtClean="0"/>
              <a:t>사람</a:t>
            </a:r>
            <a:r>
              <a:rPr lang="en-US" altLang="ko-KR" sz="2000" dirty="0" smtClean="0"/>
              <a:t>___________.</a:t>
            </a:r>
          </a:p>
          <a:p>
            <a:pPr marL="230188" indent="-230188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 </a:t>
            </a:r>
          </a:p>
          <a:p>
            <a:pPr marL="230188" indent="-230188">
              <a:buFont typeface="+mj-lt"/>
              <a:buAutoNum type="arabicPeriod"/>
            </a:pPr>
            <a:r>
              <a:rPr lang="ko-KR" altLang="en-US" sz="2000" dirty="0" smtClean="0"/>
              <a:t>학생</a:t>
            </a:r>
            <a:r>
              <a:rPr lang="en-US" altLang="ko-KR" sz="2000" dirty="0" smtClean="0"/>
              <a:t>______________.</a:t>
            </a:r>
          </a:p>
          <a:p>
            <a:pPr marL="230188" indent="-230188">
              <a:buFont typeface="+mj-lt"/>
              <a:buAutoNum type="arabicPeriod"/>
            </a:pPr>
            <a:r>
              <a:rPr lang="ko-KR" altLang="en-US" sz="2000" dirty="0"/>
              <a:t>형</a:t>
            </a:r>
            <a:r>
              <a:rPr lang="en-US" altLang="ko-KR" sz="2000" dirty="0" smtClean="0"/>
              <a:t>___  </a:t>
            </a:r>
            <a:r>
              <a:rPr lang="ko-KR" altLang="en-US" sz="2000" dirty="0" smtClean="0"/>
              <a:t>학생</a:t>
            </a:r>
            <a:r>
              <a:rPr lang="en-US" altLang="ko-KR" sz="2000" dirty="0" smtClean="0"/>
              <a:t>_______________</a:t>
            </a:r>
            <a:r>
              <a:rPr lang="en-US" altLang="ko-KR" sz="2200" dirty="0" smtClean="0"/>
              <a:t>.</a:t>
            </a:r>
            <a:endParaRPr lang="en-US" altLang="ko-KR" sz="2200" dirty="0" smtClean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dirty="0"/>
              <a:t>받침 </a:t>
            </a:r>
            <a:r>
              <a:rPr lang="en-US" altLang="ko-KR" dirty="0" smtClean="0"/>
              <a:t>X - </a:t>
            </a:r>
            <a:r>
              <a:rPr lang="en-US" altLang="ko-KR" dirty="0" smtClean="0"/>
              <a:t>N</a:t>
            </a:r>
            <a:r>
              <a:rPr lang="ko-KR" altLang="en-US" dirty="0" smtClean="0">
                <a:solidFill>
                  <a:srgbClr val="FF0000"/>
                </a:solidFill>
              </a:rPr>
              <a:t>는</a:t>
            </a:r>
            <a:r>
              <a:rPr lang="en-US" altLang="ko-KR" dirty="0" smtClean="0">
                <a:solidFill>
                  <a:srgbClr val="FF0000"/>
                </a:solidFill>
              </a:rPr>
              <a:t>/</a:t>
            </a:r>
            <a:r>
              <a:rPr lang="ko-KR" altLang="en-US" dirty="0" smtClean="0">
                <a:solidFill>
                  <a:srgbClr val="FF0000"/>
                </a:solidFill>
              </a:rPr>
              <a:t> </a:t>
            </a:r>
            <a:r>
              <a:rPr lang="en-US" altLang="ko-KR" dirty="0" smtClean="0"/>
              <a:t>N</a:t>
            </a:r>
            <a:r>
              <a:rPr lang="ko-KR" altLang="en-US" dirty="0" smtClean="0">
                <a:solidFill>
                  <a:srgbClr val="FF0000"/>
                </a:solidFill>
              </a:rPr>
              <a:t>예요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21125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pPr marL="287338" indent="-287338">
              <a:buFont typeface="+mj-lt"/>
              <a:buAutoNum type="arabicPeriod"/>
            </a:pPr>
            <a:r>
              <a:rPr lang="ko-KR" altLang="en-US" sz="2000" dirty="0" smtClean="0"/>
              <a:t>할아버지</a:t>
            </a:r>
            <a:r>
              <a:rPr lang="en-US" altLang="ko-KR" sz="2000" dirty="0" smtClean="0"/>
              <a:t>_______.</a:t>
            </a:r>
            <a:endParaRPr lang="en-US" altLang="ko-KR" sz="2000" dirty="0"/>
          </a:p>
          <a:p>
            <a:pPr marL="287338" indent="-287338">
              <a:buFont typeface="+mj-lt"/>
              <a:buAutoNum type="arabicPeriod"/>
            </a:pPr>
            <a:r>
              <a:rPr lang="ko-KR" altLang="en-US" sz="2000" dirty="0" smtClean="0"/>
              <a:t>할머니</a:t>
            </a:r>
            <a:r>
              <a:rPr lang="en-US" altLang="ko-KR" sz="2000" dirty="0" smtClean="0"/>
              <a:t>___ </a:t>
            </a:r>
            <a:r>
              <a:rPr lang="ko-KR" altLang="en-US" sz="2000" dirty="0" smtClean="0"/>
              <a:t>한국사람이에요</a:t>
            </a:r>
            <a:r>
              <a:rPr lang="en-US" altLang="ko-KR" sz="2000" dirty="0" smtClean="0"/>
              <a:t>. </a:t>
            </a:r>
            <a:endParaRPr lang="en-US" altLang="ko-KR" sz="2000" dirty="0"/>
          </a:p>
          <a:p>
            <a:pPr marL="287338" indent="-287338">
              <a:buNone/>
            </a:pPr>
            <a:r>
              <a:rPr lang="en-US" altLang="ko-KR" sz="2000" dirty="0"/>
              <a:t>        </a:t>
            </a:r>
          </a:p>
          <a:p>
            <a:pPr marL="287338" indent="-287338">
              <a:buFont typeface="+mj-lt"/>
              <a:buAutoNum type="arabicPeriod"/>
            </a:pPr>
            <a:r>
              <a:rPr lang="ko-KR" altLang="en-US" sz="2000" dirty="0" smtClean="0"/>
              <a:t>언니</a:t>
            </a:r>
            <a:r>
              <a:rPr lang="en-US" altLang="ko-KR" sz="2000" dirty="0" smtClean="0"/>
              <a:t>___   </a:t>
            </a:r>
            <a:r>
              <a:rPr lang="ko-KR" altLang="en-US" sz="2000" dirty="0" smtClean="0"/>
              <a:t>선생님이에요</a:t>
            </a:r>
            <a:r>
              <a:rPr lang="en-US" altLang="ko-KR" sz="2000" dirty="0" smtClean="0"/>
              <a:t>.</a:t>
            </a:r>
            <a:endParaRPr lang="en-US" altLang="ko-KR" sz="2000" dirty="0"/>
          </a:p>
          <a:p>
            <a:pPr marL="287338" indent="-287338">
              <a:buFont typeface="+mj-lt"/>
              <a:buAutoNum type="arabicPeriod"/>
            </a:pPr>
            <a:r>
              <a:rPr lang="ko-KR" altLang="en-US" sz="2000" dirty="0" smtClean="0"/>
              <a:t>엄마</a:t>
            </a:r>
            <a:r>
              <a:rPr lang="en-US" altLang="ko-KR" sz="2000" dirty="0" smtClean="0"/>
              <a:t>____  </a:t>
            </a:r>
            <a:r>
              <a:rPr lang="ko-KR" altLang="en-US" sz="2000" dirty="0" smtClean="0"/>
              <a:t>주부예요</a:t>
            </a:r>
            <a:r>
              <a:rPr lang="en-US" altLang="ko-KR" sz="2000" dirty="0" smtClean="0"/>
              <a:t>.</a:t>
            </a:r>
            <a:endParaRPr lang="en-US" altLang="ko-KR" sz="2000" dirty="0"/>
          </a:p>
          <a:p>
            <a:pPr marL="287338" indent="-287338">
              <a:buNone/>
            </a:pPr>
            <a:r>
              <a:rPr lang="en-US" altLang="ko-KR" sz="2000" dirty="0"/>
              <a:t>         </a:t>
            </a:r>
          </a:p>
          <a:p>
            <a:pPr marL="287338" indent="-287338">
              <a:buFont typeface="+mj-lt"/>
              <a:buAutoNum type="arabicPeriod"/>
            </a:pPr>
            <a:r>
              <a:rPr lang="en-US" altLang="ko-KR" sz="2000" dirty="0" smtClean="0"/>
              <a:t> </a:t>
            </a:r>
            <a:r>
              <a:rPr lang="ko-KR" altLang="en-US" sz="2000" dirty="0" smtClean="0"/>
              <a:t>아빠</a:t>
            </a:r>
            <a:r>
              <a:rPr lang="en-US" altLang="ko-KR" sz="2000" dirty="0" smtClean="0"/>
              <a:t>__  </a:t>
            </a:r>
            <a:r>
              <a:rPr lang="ko-KR" altLang="en-US" sz="2000" dirty="0" smtClean="0"/>
              <a:t>미국 </a:t>
            </a:r>
            <a:r>
              <a:rPr lang="ko-KR" altLang="en-US" sz="2000" dirty="0" smtClean="0"/>
              <a:t>사람이에요</a:t>
            </a:r>
            <a:r>
              <a:rPr lang="en-US" altLang="ko-KR" sz="2000" dirty="0" smtClean="0"/>
              <a:t>.</a:t>
            </a:r>
            <a:endParaRPr lang="en-US" altLang="ko-KR" sz="2000" dirty="0"/>
          </a:p>
          <a:p>
            <a:pPr marL="287338" indent="-287338">
              <a:buFont typeface="+mj-lt"/>
              <a:buAutoNum type="arabicPeriod"/>
            </a:pPr>
            <a:r>
              <a:rPr lang="ko-KR" altLang="en-US" sz="2000" dirty="0"/>
              <a:t> </a:t>
            </a:r>
            <a:r>
              <a:rPr lang="ko-KR" altLang="en-US" sz="2000" dirty="0" smtClean="0"/>
              <a:t>저</a:t>
            </a:r>
            <a:r>
              <a:rPr lang="en-US" altLang="ko-KR" sz="2000" dirty="0" smtClean="0"/>
              <a:t>____  </a:t>
            </a:r>
            <a:r>
              <a:rPr lang="ko-KR" altLang="en-US" sz="2000" dirty="0" smtClean="0"/>
              <a:t>민수</a:t>
            </a:r>
            <a:r>
              <a:rPr lang="en-US" altLang="ko-KR" sz="2000" dirty="0" smtClean="0"/>
              <a:t>__________. </a:t>
            </a:r>
            <a:endParaRPr lang="en-US" altLang="ko-KR" sz="2000" dirty="0"/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2469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34" name="object 117"/>
          <p:cNvSpPr/>
          <p:nvPr/>
        </p:nvSpPr>
        <p:spPr>
          <a:xfrm>
            <a:off x="3454574" y="5320286"/>
            <a:ext cx="619858" cy="492609"/>
          </a:xfrm>
          <a:custGeom>
            <a:avLst/>
            <a:gdLst/>
            <a:ahLst/>
            <a:cxnLst/>
            <a:rect l="l" t="t" r="r" b="b"/>
            <a:pathLst>
              <a:path w="402463" h="291604">
                <a:moveTo>
                  <a:pt x="0" y="291604"/>
                </a:moveTo>
                <a:lnTo>
                  <a:pt x="402463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6" name="object 119"/>
          <p:cNvSpPr/>
          <p:nvPr/>
        </p:nvSpPr>
        <p:spPr>
          <a:xfrm>
            <a:off x="2519120" y="5553833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7" name="object 120"/>
          <p:cNvSpPr/>
          <p:nvPr/>
        </p:nvSpPr>
        <p:spPr>
          <a:xfrm>
            <a:off x="2511340" y="5711484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0"/>
                </a:moveTo>
                <a:lnTo>
                  <a:pt x="0" y="9622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8" name="object 121"/>
          <p:cNvSpPr/>
          <p:nvPr/>
        </p:nvSpPr>
        <p:spPr>
          <a:xfrm>
            <a:off x="2515804" y="5936164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9" name="object 122"/>
          <p:cNvSpPr/>
          <p:nvPr/>
        </p:nvSpPr>
        <p:spPr>
          <a:xfrm>
            <a:off x="2656048" y="6024729"/>
            <a:ext cx="763917" cy="0"/>
          </a:xfrm>
          <a:custGeom>
            <a:avLst/>
            <a:gdLst/>
            <a:ahLst/>
            <a:cxnLst/>
            <a:rect l="l" t="t" r="r" b="b"/>
            <a:pathLst>
              <a:path w="495998">
                <a:moveTo>
                  <a:pt x="0" y="0"/>
                </a:moveTo>
                <a:lnTo>
                  <a:pt x="495998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0" name="object 123"/>
          <p:cNvSpPr/>
          <p:nvPr/>
        </p:nvSpPr>
        <p:spPr>
          <a:xfrm>
            <a:off x="3474283" y="5953126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0" y="39487"/>
                </a:moveTo>
                <a:lnTo>
                  <a:pt x="10167" y="36174"/>
                </a:lnTo>
                <a:lnTo>
                  <a:pt x="20829" y="30990"/>
                </a:lnTo>
                <a:lnTo>
                  <a:pt x="31145" y="23512"/>
                </a:lnTo>
                <a:lnTo>
                  <a:pt x="40274" y="13322"/>
                </a:lnTo>
                <a:lnTo>
                  <a:pt x="47376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1" name="object 124"/>
          <p:cNvSpPr/>
          <p:nvPr/>
        </p:nvSpPr>
        <p:spPr>
          <a:xfrm>
            <a:off x="3555029" y="5699622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96227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2" name="object 125"/>
          <p:cNvSpPr/>
          <p:nvPr/>
        </p:nvSpPr>
        <p:spPr>
          <a:xfrm>
            <a:off x="3489756" y="5557468"/>
            <a:ext cx="60810" cy="80033"/>
          </a:xfrm>
          <a:custGeom>
            <a:avLst/>
            <a:gdLst/>
            <a:ahLst/>
            <a:cxnLst/>
            <a:rect l="l" t="t" r="r" b="b"/>
            <a:pathLst>
              <a:path w="39483" h="47376">
                <a:moveTo>
                  <a:pt x="39483" y="47376"/>
                </a:moveTo>
                <a:lnTo>
                  <a:pt x="36171" y="37208"/>
                </a:lnTo>
                <a:lnTo>
                  <a:pt x="30988" y="26546"/>
                </a:lnTo>
                <a:lnTo>
                  <a:pt x="23513" y="16230"/>
                </a:lnTo>
                <a:lnTo>
                  <a:pt x="13324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4" name="object 127"/>
          <p:cNvSpPr/>
          <p:nvPr/>
        </p:nvSpPr>
        <p:spPr>
          <a:xfrm>
            <a:off x="2511347" y="5655843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5" name="object 128"/>
          <p:cNvSpPr/>
          <p:nvPr/>
        </p:nvSpPr>
        <p:spPr>
          <a:xfrm>
            <a:off x="2511347" y="5885875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0" y="0"/>
                </a:moveTo>
                <a:lnTo>
                  <a:pt x="0" y="10198"/>
                </a:lnTo>
                <a:lnTo>
                  <a:pt x="0" y="13576"/>
                </a:lnTo>
                <a:lnTo>
                  <a:pt x="736" y="18884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6" name="object 129"/>
          <p:cNvSpPr/>
          <p:nvPr/>
        </p:nvSpPr>
        <p:spPr>
          <a:xfrm>
            <a:off x="2608814" y="6024104"/>
            <a:ext cx="27951" cy="622"/>
          </a:xfrm>
          <a:custGeom>
            <a:avLst/>
            <a:gdLst/>
            <a:ahLst/>
            <a:cxnLst/>
            <a:rect l="l" t="t" r="r" b="b"/>
            <a:pathLst>
              <a:path w="18148" h="368">
                <a:moveTo>
                  <a:pt x="0" y="0"/>
                </a:moveTo>
                <a:lnTo>
                  <a:pt x="2781" y="241"/>
                </a:lnTo>
                <a:lnTo>
                  <a:pt x="5676" y="368"/>
                </a:lnTo>
                <a:lnTo>
                  <a:pt x="8712" y="368"/>
                </a:lnTo>
                <a:lnTo>
                  <a:pt x="18148" y="368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7" name="object 130"/>
          <p:cNvSpPr/>
          <p:nvPr/>
        </p:nvSpPr>
        <p:spPr>
          <a:xfrm>
            <a:off x="3429613" y="6023482"/>
            <a:ext cx="27911" cy="1243"/>
          </a:xfrm>
          <a:custGeom>
            <a:avLst/>
            <a:gdLst/>
            <a:ahLst/>
            <a:cxnLst/>
            <a:rect l="l" t="t" r="r" b="b"/>
            <a:pathLst>
              <a:path w="18122" h="736">
                <a:moveTo>
                  <a:pt x="0" y="736"/>
                </a:moveTo>
                <a:lnTo>
                  <a:pt x="9436" y="736"/>
                </a:lnTo>
                <a:lnTo>
                  <a:pt x="12814" y="736"/>
                </a:lnTo>
                <a:lnTo>
                  <a:pt x="18122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8" name="object 131"/>
          <p:cNvSpPr/>
          <p:nvPr/>
        </p:nvSpPr>
        <p:spPr>
          <a:xfrm>
            <a:off x="3554464" y="5885875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0" y="18910"/>
                </a:moveTo>
                <a:lnTo>
                  <a:pt x="241" y="16129"/>
                </a:lnTo>
                <a:lnTo>
                  <a:pt x="368" y="13233"/>
                </a:lnTo>
                <a:lnTo>
                  <a:pt x="368" y="10198"/>
                </a:lnTo>
                <a:lnTo>
                  <a:pt x="368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9" name="object 132"/>
          <p:cNvSpPr/>
          <p:nvPr/>
        </p:nvSpPr>
        <p:spPr>
          <a:xfrm>
            <a:off x="3553897" y="5655885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736" y="18884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72" name="object 155"/>
          <p:cNvSpPr/>
          <p:nvPr/>
        </p:nvSpPr>
        <p:spPr>
          <a:xfrm>
            <a:off x="589605" y="3177698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73" name="object 156"/>
          <p:cNvSpPr/>
          <p:nvPr/>
        </p:nvSpPr>
        <p:spPr>
          <a:xfrm>
            <a:off x="581826" y="3335349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0"/>
                </a:moveTo>
                <a:lnTo>
                  <a:pt x="0" y="9622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74" name="object 157"/>
          <p:cNvSpPr/>
          <p:nvPr/>
        </p:nvSpPr>
        <p:spPr>
          <a:xfrm>
            <a:off x="586289" y="3560030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80" name="object 163"/>
          <p:cNvSpPr/>
          <p:nvPr/>
        </p:nvSpPr>
        <p:spPr>
          <a:xfrm>
            <a:off x="581832" y="3279708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81" name="object 164"/>
          <p:cNvSpPr/>
          <p:nvPr/>
        </p:nvSpPr>
        <p:spPr>
          <a:xfrm>
            <a:off x="581832" y="3509740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0" y="0"/>
                </a:moveTo>
                <a:lnTo>
                  <a:pt x="0" y="10198"/>
                </a:lnTo>
                <a:lnTo>
                  <a:pt x="0" y="13576"/>
                </a:lnTo>
                <a:lnTo>
                  <a:pt x="736" y="18884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1" name="object 174"/>
          <p:cNvSpPr/>
          <p:nvPr/>
        </p:nvSpPr>
        <p:spPr>
          <a:xfrm>
            <a:off x="2439259" y="2088640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0"/>
                </a:moveTo>
                <a:lnTo>
                  <a:pt x="0" y="9622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2" name="object 175"/>
          <p:cNvSpPr/>
          <p:nvPr/>
        </p:nvSpPr>
        <p:spPr>
          <a:xfrm>
            <a:off x="2443724" y="2313319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9" name="object 182"/>
          <p:cNvSpPr/>
          <p:nvPr/>
        </p:nvSpPr>
        <p:spPr>
          <a:xfrm>
            <a:off x="2439265" y="2263031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0" y="0"/>
                </a:moveTo>
                <a:lnTo>
                  <a:pt x="0" y="10198"/>
                </a:lnTo>
                <a:lnTo>
                  <a:pt x="0" y="13576"/>
                </a:lnTo>
                <a:lnTo>
                  <a:pt x="736" y="18884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834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처음 만나서 인사하기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244" name="object 59"/>
          <p:cNvSpPr/>
          <p:nvPr/>
        </p:nvSpPr>
        <p:spPr>
          <a:xfrm>
            <a:off x="3233220" y="5490073"/>
            <a:ext cx="47376" cy="39487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5" name="object 65"/>
          <p:cNvSpPr/>
          <p:nvPr/>
        </p:nvSpPr>
        <p:spPr>
          <a:xfrm>
            <a:off x="4187433" y="5492225"/>
            <a:ext cx="39487" cy="47376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39487" y="47376"/>
                </a:moveTo>
                <a:lnTo>
                  <a:pt x="36174" y="37208"/>
                </a:lnTo>
                <a:lnTo>
                  <a:pt x="30990" y="26546"/>
                </a:lnTo>
                <a:lnTo>
                  <a:pt x="23512" y="16230"/>
                </a:lnTo>
                <a:lnTo>
                  <a:pt x="13322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6" name="object 66"/>
          <p:cNvSpPr/>
          <p:nvPr/>
        </p:nvSpPr>
        <p:spPr>
          <a:xfrm>
            <a:off x="3316052" y="5487174"/>
            <a:ext cx="819531" cy="0"/>
          </a:xfrm>
          <a:custGeom>
            <a:avLst/>
            <a:gdLst/>
            <a:ahLst/>
            <a:cxnLst/>
            <a:rect l="l" t="t" r="r" b="b"/>
            <a:pathLst>
              <a:path w="819531">
                <a:moveTo>
                  <a:pt x="819531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7" name="object 67"/>
          <p:cNvSpPr/>
          <p:nvPr/>
        </p:nvSpPr>
        <p:spPr>
          <a:xfrm>
            <a:off x="3228173" y="5550458"/>
            <a:ext cx="368" cy="18910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8" name="object 72"/>
          <p:cNvSpPr/>
          <p:nvPr/>
        </p:nvSpPr>
        <p:spPr>
          <a:xfrm>
            <a:off x="4229086" y="5550484"/>
            <a:ext cx="736" cy="18884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736" y="18884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9" name="object 73"/>
          <p:cNvSpPr/>
          <p:nvPr/>
        </p:nvSpPr>
        <p:spPr>
          <a:xfrm>
            <a:off x="4148288" y="5487174"/>
            <a:ext cx="18249" cy="368"/>
          </a:xfrm>
          <a:custGeom>
            <a:avLst/>
            <a:gdLst/>
            <a:ahLst/>
            <a:cxnLst/>
            <a:rect l="l" t="t" r="r" b="b"/>
            <a:pathLst>
              <a:path w="18249" h="368">
                <a:moveTo>
                  <a:pt x="18249" y="368"/>
                </a:moveTo>
                <a:lnTo>
                  <a:pt x="15468" y="127"/>
                </a:lnTo>
                <a:lnTo>
                  <a:pt x="12560" y="0"/>
                </a:lnTo>
                <a:lnTo>
                  <a:pt x="9524" y="0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0" name="object 74"/>
          <p:cNvSpPr/>
          <p:nvPr/>
        </p:nvSpPr>
        <p:spPr>
          <a:xfrm>
            <a:off x="3291483" y="5487174"/>
            <a:ext cx="18211" cy="736"/>
          </a:xfrm>
          <a:custGeom>
            <a:avLst/>
            <a:gdLst/>
            <a:ahLst/>
            <a:cxnLst/>
            <a:rect l="l" t="t" r="r" b="b"/>
            <a:pathLst>
              <a:path w="18211" h="736">
                <a:moveTo>
                  <a:pt x="18211" y="0"/>
                </a:moveTo>
                <a:lnTo>
                  <a:pt x="8686" y="0"/>
                </a:lnTo>
                <a:lnTo>
                  <a:pt x="5295" y="0"/>
                </a:lnTo>
                <a:lnTo>
                  <a:pt x="0" y="736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5" name="object 273"/>
          <p:cNvSpPr/>
          <p:nvPr/>
        </p:nvSpPr>
        <p:spPr>
          <a:xfrm>
            <a:off x="4508219" y="5490073"/>
            <a:ext cx="47376" cy="39487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6" name="object 279"/>
          <p:cNvSpPr/>
          <p:nvPr/>
        </p:nvSpPr>
        <p:spPr>
          <a:xfrm>
            <a:off x="5786433" y="5492225"/>
            <a:ext cx="39487" cy="47376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39487" y="47376"/>
                </a:moveTo>
                <a:lnTo>
                  <a:pt x="36174" y="37208"/>
                </a:lnTo>
                <a:lnTo>
                  <a:pt x="30990" y="26546"/>
                </a:lnTo>
                <a:lnTo>
                  <a:pt x="23512" y="16230"/>
                </a:lnTo>
                <a:lnTo>
                  <a:pt x="13322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7" name="object 280"/>
          <p:cNvSpPr/>
          <p:nvPr/>
        </p:nvSpPr>
        <p:spPr>
          <a:xfrm>
            <a:off x="4591136" y="5487174"/>
            <a:ext cx="1143317" cy="0"/>
          </a:xfrm>
          <a:custGeom>
            <a:avLst/>
            <a:gdLst/>
            <a:ahLst/>
            <a:cxnLst/>
            <a:rect l="l" t="t" r="r" b="b"/>
            <a:pathLst>
              <a:path w="1143317">
                <a:moveTo>
                  <a:pt x="1143317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8" name="object 281"/>
          <p:cNvSpPr/>
          <p:nvPr/>
        </p:nvSpPr>
        <p:spPr>
          <a:xfrm>
            <a:off x="4503172" y="5550458"/>
            <a:ext cx="368" cy="18910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9" name="object 286"/>
          <p:cNvSpPr/>
          <p:nvPr/>
        </p:nvSpPr>
        <p:spPr>
          <a:xfrm>
            <a:off x="5828087" y="5550484"/>
            <a:ext cx="736" cy="18884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736" y="18884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0" name="object 287"/>
          <p:cNvSpPr/>
          <p:nvPr/>
        </p:nvSpPr>
        <p:spPr>
          <a:xfrm>
            <a:off x="5747251" y="5487174"/>
            <a:ext cx="18287" cy="368"/>
          </a:xfrm>
          <a:custGeom>
            <a:avLst/>
            <a:gdLst/>
            <a:ahLst/>
            <a:cxnLst/>
            <a:rect l="l" t="t" r="r" b="b"/>
            <a:pathLst>
              <a:path w="18287" h="368">
                <a:moveTo>
                  <a:pt x="18287" y="368"/>
                </a:moveTo>
                <a:lnTo>
                  <a:pt x="15506" y="127"/>
                </a:lnTo>
                <a:lnTo>
                  <a:pt x="12598" y="0"/>
                </a:lnTo>
                <a:lnTo>
                  <a:pt x="9563" y="0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1" name="object 288"/>
          <p:cNvSpPr/>
          <p:nvPr/>
        </p:nvSpPr>
        <p:spPr>
          <a:xfrm>
            <a:off x="4566481" y="5487174"/>
            <a:ext cx="18262" cy="736"/>
          </a:xfrm>
          <a:custGeom>
            <a:avLst/>
            <a:gdLst/>
            <a:ahLst/>
            <a:cxnLst/>
            <a:rect l="l" t="t" r="r" b="b"/>
            <a:pathLst>
              <a:path w="18262" h="736">
                <a:moveTo>
                  <a:pt x="18262" y="0"/>
                </a:moveTo>
                <a:lnTo>
                  <a:pt x="8686" y="0"/>
                </a:lnTo>
                <a:lnTo>
                  <a:pt x="5295" y="0"/>
                </a:lnTo>
                <a:lnTo>
                  <a:pt x="0" y="736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489" y="2919660"/>
            <a:ext cx="2424307" cy="16739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5583" y="2855662"/>
            <a:ext cx="2438399" cy="1712727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04296" y="859131"/>
            <a:ext cx="2633710" cy="1027734"/>
          </a:xfrm>
          <a:prstGeom prst="wedgeRoundRectCallout">
            <a:avLst>
              <a:gd name="adj1" fmla="val -16860"/>
              <a:gd name="adj2" fmla="val 144550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rgbClr val="FF0000"/>
                </a:solidFill>
              </a:rPr>
              <a:t>만나서 반가워요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!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 </a:t>
            </a:r>
            <a:endParaRPr lang="en-US" altLang="ko-KR" sz="2400" b="1" dirty="0" smtClean="0">
              <a:solidFill>
                <a:srgbClr val="FF0000"/>
              </a:solidFill>
            </a:endParaRPr>
          </a:p>
          <a:p>
            <a:pPr algn="ctr"/>
            <a:r>
              <a:rPr lang="en-US" altLang="ko-KR" sz="2400" b="1" dirty="0" smtClean="0">
                <a:solidFill>
                  <a:schemeClr val="tx2"/>
                </a:solidFill>
              </a:rPr>
              <a:t>Nice meet you!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61" name="Rounded Rectangular Callout 60"/>
          <p:cNvSpPr/>
          <p:nvPr/>
        </p:nvSpPr>
        <p:spPr>
          <a:xfrm>
            <a:off x="4471641" y="930285"/>
            <a:ext cx="4114800" cy="991501"/>
          </a:xfrm>
          <a:prstGeom prst="wedgeRoundRectCallout">
            <a:avLst>
              <a:gd name="adj1" fmla="val -24638"/>
              <a:gd name="adj2" fmla="val 13762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rgbClr val="FF0000"/>
                </a:solidFill>
              </a:rPr>
              <a:t>내 이름은</a:t>
            </a:r>
            <a:r>
              <a:rPr lang="ko-KR" altLang="en-US" sz="2400" b="1" dirty="0" smtClean="0">
                <a:solidFill>
                  <a:schemeClr val="tx2"/>
                </a:solidFill>
              </a:rPr>
              <a:t> </a:t>
            </a:r>
            <a:r>
              <a:rPr lang="ko-KR" altLang="en-US" sz="2400" b="1" dirty="0" smtClean="0">
                <a:solidFill>
                  <a:schemeClr val="tx2"/>
                </a:solidFill>
              </a:rPr>
              <a:t>김영준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이에요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  <a:r>
              <a:rPr lang="en-US" altLang="ko-KR" sz="2400" b="1" dirty="0" smtClean="0">
                <a:solidFill>
                  <a:schemeClr val="tx2"/>
                </a:solidFill>
              </a:rPr>
              <a:t> </a:t>
            </a:r>
          </a:p>
          <a:p>
            <a:pPr algn="ctr"/>
            <a:r>
              <a:rPr lang="en-US" sz="2400" b="1" dirty="0" smtClean="0">
                <a:solidFill>
                  <a:schemeClr val="tx2"/>
                </a:solidFill>
              </a:rPr>
              <a:t>My name is </a:t>
            </a:r>
            <a:r>
              <a:rPr lang="en-US" sz="2400" b="1" dirty="0" err="1" smtClean="0">
                <a:solidFill>
                  <a:schemeClr val="tx2"/>
                </a:solidFill>
              </a:rPr>
              <a:t>Youngjun</a:t>
            </a:r>
            <a:r>
              <a:rPr lang="en-US" sz="2400" b="1" dirty="0" smtClean="0">
                <a:solidFill>
                  <a:schemeClr val="tx2"/>
                </a:solidFill>
              </a:rPr>
              <a:t> </a:t>
            </a:r>
            <a:r>
              <a:rPr lang="en-US" sz="2400" b="1" dirty="0">
                <a:solidFill>
                  <a:schemeClr val="tx2"/>
                </a:solidFill>
              </a:rPr>
              <a:t>Kim</a:t>
            </a:r>
            <a:r>
              <a:rPr lang="en-US" sz="2400" b="1" dirty="0" smtClean="0">
                <a:solidFill>
                  <a:schemeClr val="tx2"/>
                </a:solidFill>
              </a:rPr>
              <a:t>.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62" name="Rounded Rectangular Callout 61"/>
          <p:cNvSpPr/>
          <p:nvPr/>
        </p:nvSpPr>
        <p:spPr>
          <a:xfrm>
            <a:off x="5410200" y="4994978"/>
            <a:ext cx="3364269" cy="991501"/>
          </a:xfrm>
          <a:prstGeom prst="wedgeRoundRectCallout">
            <a:avLst>
              <a:gd name="adj1" fmla="val -49943"/>
              <a:gd name="adj2" fmla="val -10406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rgbClr val="FF0000"/>
                </a:solidFill>
              </a:rPr>
              <a:t>이름이 뭐예요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?  </a:t>
            </a:r>
          </a:p>
          <a:p>
            <a:pPr algn="ctr"/>
            <a:r>
              <a:rPr lang="en-US" altLang="ko-KR" sz="2400" b="1" dirty="0" smtClean="0">
                <a:solidFill>
                  <a:schemeClr val="tx2"/>
                </a:solidFill>
              </a:rPr>
              <a:t>What is your name?</a:t>
            </a:r>
            <a:endParaRPr 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46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61" grpId="0" animBg="1"/>
      <p:bldP spid="61" grpId="1" animBg="1"/>
      <p:bldP spid="61" grpId="2" animBg="1"/>
      <p:bldP spid="6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900" y="2981123"/>
            <a:ext cx="2510984" cy="283894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1600" y="996126"/>
            <a:ext cx="2362200" cy="2737673"/>
          </a:xfrm>
          <a:prstGeom prst="rect">
            <a:avLst/>
          </a:prstGeom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34" name="object 117"/>
          <p:cNvSpPr/>
          <p:nvPr/>
        </p:nvSpPr>
        <p:spPr>
          <a:xfrm>
            <a:off x="3454574" y="5320286"/>
            <a:ext cx="619858" cy="492609"/>
          </a:xfrm>
          <a:custGeom>
            <a:avLst/>
            <a:gdLst/>
            <a:ahLst/>
            <a:cxnLst/>
            <a:rect l="l" t="t" r="r" b="b"/>
            <a:pathLst>
              <a:path w="402463" h="291604">
                <a:moveTo>
                  <a:pt x="0" y="291604"/>
                </a:moveTo>
                <a:lnTo>
                  <a:pt x="402463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6" name="object 119"/>
          <p:cNvSpPr/>
          <p:nvPr/>
        </p:nvSpPr>
        <p:spPr>
          <a:xfrm>
            <a:off x="2519120" y="5553833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7" name="object 120"/>
          <p:cNvSpPr/>
          <p:nvPr/>
        </p:nvSpPr>
        <p:spPr>
          <a:xfrm>
            <a:off x="2511340" y="5711484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0"/>
                </a:moveTo>
                <a:lnTo>
                  <a:pt x="0" y="9622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8" name="object 121"/>
          <p:cNvSpPr/>
          <p:nvPr/>
        </p:nvSpPr>
        <p:spPr>
          <a:xfrm>
            <a:off x="2515804" y="5936164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9" name="object 122"/>
          <p:cNvSpPr/>
          <p:nvPr/>
        </p:nvSpPr>
        <p:spPr>
          <a:xfrm>
            <a:off x="2656048" y="6024729"/>
            <a:ext cx="763917" cy="0"/>
          </a:xfrm>
          <a:custGeom>
            <a:avLst/>
            <a:gdLst/>
            <a:ahLst/>
            <a:cxnLst/>
            <a:rect l="l" t="t" r="r" b="b"/>
            <a:pathLst>
              <a:path w="495998">
                <a:moveTo>
                  <a:pt x="0" y="0"/>
                </a:moveTo>
                <a:lnTo>
                  <a:pt x="495998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0" name="object 123"/>
          <p:cNvSpPr/>
          <p:nvPr/>
        </p:nvSpPr>
        <p:spPr>
          <a:xfrm>
            <a:off x="3474283" y="5953126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0" y="39487"/>
                </a:moveTo>
                <a:lnTo>
                  <a:pt x="10167" y="36174"/>
                </a:lnTo>
                <a:lnTo>
                  <a:pt x="20829" y="30990"/>
                </a:lnTo>
                <a:lnTo>
                  <a:pt x="31145" y="23512"/>
                </a:lnTo>
                <a:lnTo>
                  <a:pt x="40274" y="13322"/>
                </a:lnTo>
                <a:lnTo>
                  <a:pt x="47376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1" name="object 124"/>
          <p:cNvSpPr/>
          <p:nvPr/>
        </p:nvSpPr>
        <p:spPr>
          <a:xfrm>
            <a:off x="3555029" y="5699622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96227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2" name="object 125"/>
          <p:cNvSpPr/>
          <p:nvPr/>
        </p:nvSpPr>
        <p:spPr>
          <a:xfrm>
            <a:off x="3489756" y="5557468"/>
            <a:ext cx="60810" cy="80033"/>
          </a:xfrm>
          <a:custGeom>
            <a:avLst/>
            <a:gdLst/>
            <a:ahLst/>
            <a:cxnLst/>
            <a:rect l="l" t="t" r="r" b="b"/>
            <a:pathLst>
              <a:path w="39483" h="47376">
                <a:moveTo>
                  <a:pt x="39483" y="47376"/>
                </a:moveTo>
                <a:lnTo>
                  <a:pt x="36171" y="37208"/>
                </a:lnTo>
                <a:lnTo>
                  <a:pt x="30988" y="26546"/>
                </a:lnTo>
                <a:lnTo>
                  <a:pt x="23513" y="16230"/>
                </a:lnTo>
                <a:lnTo>
                  <a:pt x="13324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4" name="object 127"/>
          <p:cNvSpPr/>
          <p:nvPr/>
        </p:nvSpPr>
        <p:spPr>
          <a:xfrm>
            <a:off x="2511347" y="5655843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5" name="object 128"/>
          <p:cNvSpPr/>
          <p:nvPr/>
        </p:nvSpPr>
        <p:spPr>
          <a:xfrm>
            <a:off x="2511347" y="5885875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0" y="0"/>
                </a:moveTo>
                <a:lnTo>
                  <a:pt x="0" y="10198"/>
                </a:lnTo>
                <a:lnTo>
                  <a:pt x="0" y="13576"/>
                </a:lnTo>
                <a:lnTo>
                  <a:pt x="736" y="18884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6" name="object 129"/>
          <p:cNvSpPr/>
          <p:nvPr/>
        </p:nvSpPr>
        <p:spPr>
          <a:xfrm>
            <a:off x="2608814" y="6024104"/>
            <a:ext cx="27951" cy="622"/>
          </a:xfrm>
          <a:custGeom>
            <a:avLst/>
            <a:gdLst/>
            <a:ahLst/>
            <a:cxnLst/>
            <a:rect l="l" t="t" r="r" b="b"/>
            <a:pathLst>
              <a:path w="18148" h="368">
                <a:moveTo>
                  <a:pt x="0" y="0"/>
                </a:moveTo>
                <a:lnTo>
                  <a:pt x="2781" y="241"/>
                </a:lnTo>
                <a:lnTo>
                  <a:pt x="5676" y="368"/>
                </a:lnTo>
                <a:lnTo>
                  <a:pt x="8712" y="368"/>
                </a:lnTo>
                <a:lnTo>
                  <a:pt x="18148" y="368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7" name="object 130"/>
          <p:cNvSpPr/>
          <p:nvPr/>
        </p:nvSpPr>
        <p:spPr>
          <a:xfrm>
            <a:off x="3429613" y="6023482"/>
            <a:ext cx="27911" cy="1243"/>
          </a:xfrm>
          <a:custGeom>
            <a:avLst/>
            <a:gdLst/>
            <a:ahLst/>
            <a:cxnLst/>
            <a:rect l="l" t="t" r="r" b="b"/>
            <a:pathLst>
              <a:path w="18122" h="736">
                <a:moveTo>
                  <a:pt x="0" y="736"/>
                </a:moveTo>
                <a:lnTo>
                  <a:pt x="9436" y="736"/>
                </a:lnTo>
                <a:lnTo>
                  <a:pt x="12814" y="736"/>
                </a:lnTo>
                <a:lnTo>
                  <a:pt x="18122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8" name="object 131"/>
          <p:cNvSpPr/>
          <p:nvPr/>
        </p:nvSpPr>
        <p:spPr>
          <a:xfrm>
            <a:off x="3554464" y="5885875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0" y="18910"/>
                </a:moveTo>
                <a:lnTo>
                  <a:pt x="241" y="16129"/>
                </a:lnTo>
                <a:lnTo>
                  <a:pt x="368" y="13233"/>
                </a:lnTo>
                <a:lnTo>
                  <a:pt x="368" y="10198"/>
                </a:lnTo>
                <a:lnTo>
                  <a:pt x="368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9" name="object 132"/>
          <p:cNvSpPr/>
          <p:nvPr/>
        </p:nvSpPr>
        <p:spPr>
          <a:xfrm>
            <a:off x="3553897" y="5655885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736" y="18884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72" name="object 155"/>
          <p:cNvSpPr/>
          <p:nvPr/>
        </p:nvSpPr>
        <p:spPr>
          <a:xfrm>
            <a:off x="589605" y="3177698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73" name="object 156"/>
          <p:cNvSpPr/>
          <p:nvPr/>
        </p:nvSpPr>
        <p:spPr>
          <a:xfrm>
            <a:off x="581826" y="3335349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0"/>
                </a:moveTo>
                <a:lnTo>
                  <a:pt x="0" y="9622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74" name="object 157"/>
          <p:cNvSpPr/>
          <p:nvPr/>
        </p:nvSpPr>
        <p:spPr>
          <a:xfrm>
            <a:off x="586289" y="3560030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80" name="object 163"/>
          <p:cNvSpPr/>
          <p:nvPr/>
        </p:nvSpPr>
        <p:spPr>
          <a:xfrm>
            <a:off x="581832" y="3279708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81" name="object 164"/>
          <p:cNvSpPr/>
          <p:nvPr/>
        </p:nvSpPr>
        <p:spPr>
          <a:xfrm>
            <a:off x="581832" y="3509740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0" y="0"/>
                </a:moveTo>
                <a:lnTo>
                  <a:pt x="0" y="10198"/>
                </a:lnTo>
                <a:lnTo>
                  <a:pt x="0" y="13576"/>
                </a:lnTo>
                <a:lnTo>
                  <a:pt x="736" y="18884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1" name="object 174"/>
          <p:cNvSpPr/>
          <p:nvPr/>
        </p:nvSpPr>
        <p:spPr>
          <a:xfrm>
            <a:off x="2439259" y="2088640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0"/>
                </a:moveTo>
                <a:lnTo>
                  <a:pt x="0" y="9622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2" name="object 175"/>
          <p:cNvSpPr/>
          <p:nvPr/>
        </p:nvSpPr>
        <p:spPr>
          <a:xfrm>
            <a:off x="2443724" y="2313319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9" name="object 182"/>
          <p:cNvSpPr/>
          <p:nvPr/>
        </p:nvSpPr>
        <p:spPr>
          <a:xfrm>
            <a:off x="2439265" y="2263031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0" y="0"/>
                </a:moveTo>
                <a:lnTo>
                  <a:pt x="0" y="10198"/>
                </a:lnTo>
                <a:lnTo>
                  <a:pt x="0" y="13576"/>
                </a:lnTo>
                <a:lnTo>
                  <a:pt x="736" y="18884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834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헤어질 때</a:t>
            </a:r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인사하기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244" name="object 59"/>
          <p:cNvSpPr/>
          <p:nvPr/>
        </p:nvSpPr>
        <p:spPr>
          <a:xfrm>
            <a:off x="3233220" y="5490073"/>
            <a:ext cx="47376" cy="39487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5" name="object 65"/>
          <p:cNvSpPr/>
          <p:nvPr/>
        </p:nvSpPr>
        <p:spPr>
          <a:xfrm>
            <a:off x="4187433" y="5492225"/>
            <a:ext cx="39487" cy="47376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39487" y="47376"/>
                </a:moveTo>
                <a:lnTo>
                  <a:pt x="36174" y="37208"/>
                </a:lnTo>
                <a:lnTo>
                  <a:pt x="30990" y="26546"/>
                </a:lnTo>
                <a:lnTo>
                  <a:pt x="23512" y="16230"/>
                </a:lnTo>
                <a:lnTo>
                  <a:pt x="13322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6" name="object 66"/>
          <p:cNvSpPr/>
          <p:nvPr/>
        </p:nvSpPr>
        <p:spPr>
          <a:xfrm>
            <a:off x="3316052" y="5487174"/>
            <a:ext cx="819531" cy="0"/>
          </a:xfrm>
          <a:custGeom>
            <a:avLst/>
            <a:gdLst/>
            <a:ahLst/>
            <a:cxnLst/>
            <a:rect l="l" t="t" r="r" b="b"/>
            <a:pathLst>
              <a:path w="819531">
                <a:moveTo>
                  <a:pt x="819531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7" name="object 67"/>
          <p:cNvSpPr/>
          <p:nvPr/>
        </p:nvSpPr>
        <p:spPr>
          <a:xfrm>
            <a:off x="3228173" y="5550458"/>
            <a:ext cx="368" cy="18910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8" name="object 72"/>
          <p:cNvSpPr/>
          <p:nvPr/>
        </p:nvSpPr>
        <p:spPr>
          <a:xfrm>
            <a:off x="4229086" y="5550484"/>
            <a:ext cx="736" cy="18884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736" y="18884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9" name="object 73"/>
          <p:cNvSpPr/>
          <p:nvPr/>
        </p:nvSpPr>
        <p:spPr>
          <a:xfrm>
            <a:off x="4148288" y="5487174"/>
            <a:ext cx="18249" cy="368"/>
          </a:xfrm>
          <a:custGeom>
            <a:avLst/>
            <a:gdLst/>
            <a:ahLst/>
            <a:cxnLst/>
            <a:rect l="l" t="t" r="r" b="b"/>
            <a:pathLst>
              <a:path w="18249" h="368">
                <a:moveTo>
                  <a:pt x="18249" y="368"/>
                </a:moveTo>
                <a:lnTo>
                  <a:pt x="15468" y="127"/>
                </a:lnTo>
                <a:lnTo>
                  <a:pt x="12560" y="0"/>
                </a:lnTo>
                <a:lnTo>
                  <a:pt x="9524" y="0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0" name="object 74"/>
          <p:cNvSpPr/>
          <p:nvPr/>
        </p:nvSpPr>
        <p:spPr>
          <a:xfrm>
            <a:off x="3291483" y="5487174"/>
            <a:ext cx="18211" cy="736"/>
          </a:xfrm>
          <a:custGeom>
            <a:avLst/>
            <a:gdLst/>
            <a:ahLst/>
            <a:cxnLst/>
            <a:rect l="l" t="t" r="r" b="b"/>
            <a:pathLst>
              <a:path w="18211" h="736">
                <a:moveTo>
                  <a:pt x="18211" y="0"/>
                </a:moveTo>
                <a:lnTo>
                  <a:pt x="8686" y="0"/>
                </a:lnTo>
                <a:lnTo>
                  <a:pt x="5295" y="0"/>
                </a:lnTo>
                <a:lnTo>
                  <a:pt x="0" y="736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5" name="object 273"/>
          <p:cNvSpPr/>
          <p:nvPr/>
        </p:nvSpPr>
        <p:spPr>
          <a:xfrm>
            <a:off x="4508219" y="5490073"/>
            <a:ext cx="47376" cy="39487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6" name="object 279"/>
          <p:cNvSpPr/>
          <p:nvPr/>
        </p:nvSpPr>
        <p:spPr>
          <a:xfrm>
            <a:off x="5786433" y="5492225"/>
            <a:ext cx="39487" cy="47376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39487" y="47376"/>
                </a:moveTo>
                <a:lnTo>
                  <a:pt x="36174" y="37208"/>
                </a:lnTo>
                <a:lnTo>
                  <a:pt x="30990" y="26546"/>
                </a:lnTo>
                <a:lnTo>
                  <a:pt x="23512" y="16230"/>
                </a:lnTo>
                <a:lnTo>
                  <a:pt x="13322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7" name="object 280"/>
          <p:cNvSpPr/>
          <p:nvPr/>
        </p:nvSpPr>
        <p:spPr>
          <a:xfrm>
            <a:off x="4591136" y="5487174"/>
            <a:ext cx="1143317" cy="0"/>
          </a:xfrm>
          <a:custGeom>
            <a:avLst/>
            <a:gdLst/>
            <a:ahLst/>
            <a:cxnLst/>
            <a:rect l="l" t="t" r="r" b="b"/>
            <a:pathLst>
              <a:path w="1143317">
                <a:moveTo>
                  <a:pt x="1143317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8" name="object 281"/>
          <p:cNvSpPr/>
          <p:nvPr/>
        </p:nvSpPr>
        <p:spPr>
          <a:xfrm>
            <a:off x="4503172" y="5550458"/>
            <a:ext cx="368" cy="18910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9" name="object 286"/>
          <p:cNvSpPr/>
          <p:nvPr/>
        </p:nvSpPr>
        <p:spPr>
          <a:xfrm>
            <a:off x="5828087" y="5550484"/>
            <a:ext cx="736" cy="18884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736" y="18884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0" name="object 287"/>
          <p:cNvSpPr/>
          <p:nvPr/>
        </p:nvSpPr>
        <p:spPr>
          <a:xfrm>
            <a:off x="5747251" y="5487174"/>
            <a:ext cx="18287" cy="368"/>
          </a:xfrm>
          <a:custGeom>
            <a:avLst/>
            <a:gdLst/>
            <a:ahLst/>
            <a:cxnLst/>
            <a:rect l="l" t="t" r="r" b="b"/>
            <a:pathLst>
              <a:path w="18287" h="368">
                <a:moveTo>
                  <a:pt x="18287" y="368"/>
                </a:moveTo>
                <a:lnTo>
                  <a:pt x="15506" y="127"/>
                </a:lnTo>
                <a:lnTo>
                  <a:pt x="12598" y="0"/>
                </a:lnTo>
                <a:lnTo>
                  <a:pt x="9563" y="0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1" name="object 288"/>
          <p:cNvSpPr/>
          <p:nvPr/>
        </p:nvSpPr>
        <p:spPr>
          <a:xfrm>
            <a:off x="4566481" y="5487174"/>
            <a:ext cx="18262" cy="736"/>
          </a:xfrm>
          <a:custGeom>
            <a:avLst/>
            <a:gdLst/>
            <a:ahLst/>
            <a:cxnLst/>
            <a:rect l="l" t="t" r="r" b="b"/>
            <a:pathLst>
              <a:path w="18262" h="736">
                <a:moveTo>
                  <a:pt x="18262" y="0"/>
                </a:moveTo>
                <a:lnTo>
                  <a:pt x="8686" y="0"/>
                </a:lnTo>
                <a:lnTo>
                  <a:pt x="5295" y="0"/>
                </a:lnTo>
                <a:lnTo>
                  <a:pt x="0" y="736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Rounded Rectangular Callout 5"/>
          <p:cNvSpPr/>
          <p:nvPr/>
        </p:nvSpPr>
        <p:spPr>
          <a:xfrm>
            <a:off x="404296" y="859131"/>
            <a:ext cx="4548704" cy="1225620"/>
          </a:xfrm>
          <a:prstGeom prst="wedgeRoundRectCallout">
            <a:avLst>
              <a:gd name="adj1" fmla="val -31683"/>
              <a:gd name="adj2" fmla="val 148964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chemeClr val="tx1"/>
                </a:solidFill>
              </a:rPr>
              <a:t>안녕히 </a:t>
            </a:r>
            <a:r>
              <a:rPr lang="ko-KR" altLang="en-US" sz="2800" b="1" dirty="0" smtClean="0">
                <a:solidFill>
                  <a:srgbClr val="FF0000"/>
                </a:solidFill>
              </a:rPr>
              <a:t>가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세요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. </a:t>
            </a:r>
            <a:r>
              <a:rPr lang="en-US" altLang="ko-KR" sz="2800" dirty="0" smtClean="0">
                <a:solidFill>
                  <a:schemeClr val="tx1"/>
                </a:solidFill>
              </a:rPr>
              <a:t>Goodbye.</a:t>
            </a:r>
          </a:p>
          <a:p>
            <a:pPr algn="ctr"/>
            <a:r>
              <a:rPr lang="en-US" altLang="ko-KR" sz="2800" dirty="0" smtClean="0">
                <a:solidFill>
                  <a:schemeClr val="tx1"/>
                </a:solidFill>
              </a:rPr>
              <a:t>(When someone is leaving)</a:t>
            </a:r>
          </a:p>
        </p:txBody>
      </p:sp>
      <p:sp>
        <p:nvSpPr>
          <p:cNvPr id="61" name="Rounded Rectangular Callout 60"/>
          <p:cNvSpPr/>
          <p:nvPr/>
        </p:nvSpPr>
        <p:spPr>
          <a:xfrm>
            <a:off x="4284301" y="4181154"/>
            <a:ext cx="4495577" cy="1227194"/>
          </a:xfrm>
          <a:prstGeom prst="wedgeRoundRectCallout">
            <a:avLst>
              <a:gd name="adj1" fmla="val -4676"/>
              <a:gd name="adj2" fmla="val -167908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안녕히 </a:t>
            </a:r>
            <a:r>
              <a:rPr lang="ko-KR" altLang="en-US" sz="2800" b="1" dirty="0" smtClean="0">
                <a:solidFill>
                  <a:srgbClr val="FF0000"/>
                </a:solidFill>
              </a:rPr>
              <a:t>계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세요</a:t>
            </a:r>
            <a:r>
              <a:rPr lang="en-US" altLang="ko-KR" sz="2800" b="1" dirty="0">
                <a:solidFill>
                  <a:schemeClr val="tx1"/>
                </a:solidFill>
              </a:rPr>
              <a:t>.</a:t>
            </a:r>
            <a:r>
              <a:rPr lang="en-US" altLang="ko-KR" sz="2400" b="1" dirty="0">
                <a:solidFill>
                  <a:schemeClr val="tx1"/>
                </a:solidFill>
              </a:rPr>
              <a:t> </a:t>
            </a:r>
            <a:r>
              <a:rPr lang="en-US" altLang="ko-KR" sz="2400" dirty="0">
                <a:solidFill>
                  <a:schemeClr val="tx1"/>
                </a:solidFill>
              </a:rPr>
              <a:t>Goodbye.</a:t>
            </a:r>
          </a:p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(When </a:t>
            </a:r>
            <a:r>
              <a:rPr lang="en-US" altLang="ko-KR" sz="2400" dirty="0" smtClean="0">
                <a:solidFill>
                  <a:schemeClr val="tx1"/>
                </a:solidFill>
              </a:rPr>
              <a:t>you are leaving )</a:t>
            </a:r>
            <a:endParaRPr lang="en-US" altLang="ko-K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57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61" grpId="0" animBg="1"/>
      <p:bldP spid="61" grpId="1" animBg="1"/>
      <p:bldP spid="61" grpId="2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152495" y="2309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62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배워 봐요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Let’s learn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39" name="object 10"/>
          <p:cNvSpPr/>
          <p:nvPr/>
        </p:nvSpPr>
        <p:spPr>
          <a:xfrm>
            <a:off x="5040577" y="121101"/>
            <a:ext cx="4093591" cy="473381"/>
          </a:xfrm>
          <a:custGeom>
            <a:avLst/>
            <a:gdLst/>
            <a:ahLst/>
            <a:cxnLst/>
            <a:rect l="l" t="t" r="r" b="b"/>
            <a:pathLst>
              <a:path w="2159862" h="252003">
                <a:moveTo>
                  <a:pt x="101529" y="0"/>
                </a:moveTo>
                <a:lnTo>
                  <a:pt x="56612" y="561"/>
                </a:lnTo>
                <a:lnTo>
                  <a:pt x="17587" y="8769"/>
                </a:lnTo>
                <a:lnTo>
                  <a:pt x="798" y="51145"/>
                </a:lnTo>
                <a:lnTo>
                  <a:pt x="0" y="175035"/>
                </a:lnTo>
                <a:lnTo>
                  <a:pt x="491" y="195323"/>
                </a:lnTo>
                <a:lnTo>
                  <a:pt x="8699" y="234348"/>
                </a:lnTo>
                <a:lnTo>
                  <a:pt x="51075" y="251137"/>
                </a:lnTo>
                <a:lnTo>
                  <a:pt x="93310" y="252003"/>
                </a:lnTo>
                <a:lnTo>
                  <a:pt x="2082962" y="251935"/>
                </a:lnTo>
                <a:lnTo>
                  <a:pt x="2132486" y="247515"/>
                </a:lnTo>
                <a:lnTo>
                  <a:pt x="2157380" y="216085"/>
                </a:lnTo>
                <a:lnTo>
                  <a:pt x="2159820" y="175035"/>
                </a:lnTo>
                <a:lnTo>
                  <a:pt x="2159862" y="76970"/>
                </a:lnTo>
                <a:lnTo>
                  <a:pt x="2159371" y="56682"/>
                </a:lnTo>
                <a:lnTo>
                  <a:pt x="2151163" y="17657"/>
                </a:lnTo>
                <a:lnTo>
                  <a:pt x="2108787" y="868"/>
                </a:lnTo>
                <a:lnTo>
                  <a:pt x="101529" y="0"/>
                </a:lnTo>
                <a:close/>
              </a:path>
            </a:pathLst>
          </a:custGeom>
          <a:solidFill>
            <a:srgbClr val="7477B8"/>
          </a:solidFill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ko-KR" altLang="en-US" sz="2000" b="1" dirty="0" smtClean="0"/>
              <a:t> 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문법 및 표현 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Grammar &amp; Expression</a:t>
            </a:r>
            <a:endParaRPr sz="2000" b="1" dirty="0">
              <a:solidFill>
                <a:schemeClr val="bg1"/>
              </a:solidFill>
            </a:endParaRPr>
          </a:p>
        </p:txBody>
      </p:sp>
      <p:sp>
        <p:nvSpPr>
          <p:cNvPr id="15" name="object 7"/>
          <p:cNvSpPr/>
          <p:nvPr/>
        </p:nvSpPr>
        <p:spPr>
          <a:xfrm>
            <a:off x="918641" y="3174520"/>
            <a:ext cx="7082158" cy="45934"/>
          </a:xfrm>
          <a:custGeom>
            <a:avLst/>
            <a:gdLst/>
            <a:ahLst/>
            <a:cxnLst/>
            <a:rect l="l" t="t" r="r" b="b"/>
            <a:pathLst>
              <a:path w="5651995">
                <a:moveTo>
                  <a:pt x="0" y="0"/>
                </a:moveTo>
                <a:lnTo>
                  <a:pt x="5651995" y="0"/>
                </a:lnTo>
              </a:path>
            </a:pathLst>
          </a:custGeom>
          <a:ln w="12700">
            <a:solidFill>
              <a:srgbClr val="A2A3D1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1"/>
          <p:cNvSpPr/>
          <p:nvPr/>
        </p:nvSpPr>
        <p:spPr>
          <a:xfrm>
            <a:off x="859458" y="1477798"/>
            <a:ext cx="64107" cy="88513"/>
          </a:xfrm>
          <a:custGeom>
            <a:avLst/>
            <a:gdLst/>
            <a:ahLst/>
            <a:cxnLst/>
            <a:rect l="l" t="t" r="r" b="b"/>
            <a:pathLst>
              <a:path w="51161" h="54707">
                <a:moveTo>
                  <a:pt x="51161" y="0"/>
                </a:moveTo>
                <a:lnTo>
                  <a:pt x="12535" y="27943"/>
                </a:lnTo>
                <a:lnTo>
                  <a:pt x="5302" y="40058"/>
                </a:lnTo>
                <a:lnTo>
                  <a:pt x="0" y="54707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2"/>
          <p:cNvSpPr/>
          <p:nvPr/>
        </p:nvSpPr>
        <p:spPr>
          <a:xfrm>
            <a:off x="849815" y="1579027"/>
            <a:ext cx="45719" cy="45934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700" y="0"/>
                </a:lnTo>
              </a:path>
            </a:pathLst>
          </a:custGeom>
          <a:ln w="1275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13"/>
          <p:cNvSpPr/>
          <p:nvPr/>
        </p:nvSpPr>
        <p:spPr>
          <a:xfrm>
            <a:off x="862963" y="1619850"/>
            <a:ext cx="68550" cy="82776"/>
          </a:xfrm>
          <a:custGeom>
            <a:avLst/>
            <a:gdLst/>
            <a:ahLst/>
            <a:cxnLst/>
            <a:rect l="l" t="t" r="r" b="b"/>
            <a:pathLst>
              <a:path w="54707" h="51161">
                <a:moveTo>
                  <a:pt x="0" y="0"/>
                </a:moveTo>
                <a:lnTo>
                  <a:pt x="27943" y="38625"/>
                </a:lnTo>
                <a:lnTo>
                  <a:pt x="40058" y="45858"/>
                </a:lnTo>
                <a:lnTo>
                  <a:pt x="54707" y="51161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15"/>
          <p:cNvSpPr/>
          <p:nvPr/>
        </p:nvSpPr>
        <p:spPr>
          <a:xfrm>
            <a:off x="2913012" y="1612799"/>
            <a:ext cx="64107" cy="88513"/>
          </a:xfrm>
          <a:custGeom>
            <a:avLst/>
            <a:gdLst/>
            <a:ahLst/>
            <a:cxnLst/>
            <a:rect l="l" t="t" r="r" b="b"/>
            <a:pathLst>
              <a:path w="51161" h="54707">
                <a:moveTo>
                  <a:pt x="0" y="54707"/>
                </a:moveTo>
                <a:lnTo>
                  <a:pt x="38625" y="26763"/>
                </a:lnTo>
                <a:lnTo>
                  <a:pt x="45858" y="14648"/>
                </a:lnTo>
                <a:lnTo>
                  <a:pt x="51161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16"/>
          <p:cNvSpPr/>
          <p:nvPr/>
        </p:nvSpPr>
        <p:spPr>
          <a:xfrm>
            <a:off x="2961115" y="1566277"/>
            <a:ext cx="45719" cy="45934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700" y="0"/>
                </a:lnTo>
              </a:path>
            </a:pathLst>
          </a:custGeom>
          <a:ln w="1275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17"/>
          <p:cNvSpPr/>
          <p:nvPr/>
        </p:nvSpPr>
        <p:spPr>
          <a:xfrm>
            <a:off x="2905964" y="1474296"/>
            <a:ext cx="68550" cy="82776"/>
          </a:xfrm>
          <a:custGeom>
            <a:avLst/>
            <a:gdLst/>
            <a:ahLst/>
            <a:cxnLst/>
            <a:rect l="l" t="t" r="r" b="b"/>
            <a:pathLst>
              <a:path w="54707" h="51161">
                <a:moveTo>
                  <a:pt x="54707" y="51161"/>
                </a:moveTo>
                <a:lnTo>
                  <a:pt x="26763" y="12535"/>
                </a:lnTo>
                <a:lnTo>
                  <a:pt x="14648" y="5302"/>
                </a:ln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19"/>
          <p:cNvSpPr/>
          <p:nvPr/>
        </p:nvSpPr>
        <p:spPr>
          <a:xfrm>
            <a:off x="856165" y="15599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0"/>
          <p:cNvSpPr/>
          <p:nvPr/>
        </p:nvSpPr>
        <p:spPr>
          <a:xfrm>
            <a:off x="856165" y="15854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1"/>
          <p:cNvSpPr/>
          <p:nvPr/>
        </p:nvSpPr>
        <p:spPr>
          <a:xfrm>
            <a:off x="945065" y="16743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2"/>
          <p:cNvSpPr/>
          <p:nvPr/>
        </p:nvSpPr>
        <p:spPr>
          <a:xfrm>
            <a:off x="2878564" y="16743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23"/>
          <p:cNvSpPr/>
          <p:nvPr/>
        </p:nvSpPr>
        <p:spPr>
          <a:xfrm>
            <a:off x="2967464" y="15854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24"/>
          <p:cNvSpPr/>
          <p:nvPr/>
        </p:nvSpPr>
        <p:spPr>
          <a:xfrm>
            <a:off x="2967464" y="15599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25"/>
          <p:cNvSpPr/>
          <p:nvPr/>
        </p:nvSpPr>
        <p:spPr>
          <a:xfrm>
            <a:off x="2878564" y="14710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26"/>
          <p:cNvSpPr/>
          <p:nvPr/>
        </p:nvSpPr>
        <p:spPr>
          <a:xfrm>
            <a:off x="945065" y="14710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8700"/>
          <a:stretch/>
        </p:blipFill>
        <p:spPr>
          <a:xfrm>
            <a:off x="1392881" y="726597"/>
            <a:ext cx="6531920" cy="17113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977" y="673382"/>
            <a:ext cx="1400175" cy="400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2555147"/>
            <a:ext cx="7620000" cy="3550378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5486400" y="3993212"/>
            <a:ext cx="1905000" cy="366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이에요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876800" y="4807084"/>
            <a:ext cx="1905000" cy="366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사람이에요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849091" y="5586291"/>
            <a:ext cx="1905000" cy="366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사람이에요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4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2" grpId="0"/>
      <p:bldP spid="43" grpId="0"/>
      <p:bldP spid="4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xmlns="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3568" y="260648"/>
            <a:ext cx="7850832" cy="3339803"/>
          </a:xfr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1-1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7</a:t>
            </a:r>
            <a:r>
              <a:rPr kumimoji="1" lang="ko-KR" alt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과  안녕하세요</a:t>
            </a: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?</a:t>
            </a:r>
            <a:b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20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 </a:t>
            </a:r>
            <a: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b="1" dirty="0">
              <a:solidFill>
                <a:schemeClr val="bg1"/>
              </a:solidFill>
            </a:endParaRPr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xmlns="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83568" y="3809999"/>
            <a:ext cx="7850832" cy="2305665"/>
          </a:xfrm>
          <a:ln w="254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/>
            <a:r>
              <a:rPr lang="ko-KR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lang="ko-KR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0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513" y="3851562"/>
            <a:ext cx="3775287" cy="22641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3830590"/>
            <a:ext cx="4038600" cy="228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3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26276"/>
            <a:ext cx="9144000" cy="3269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152495" y="2309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63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배워 봐요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Let’s learn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39" name="object 10"/>
          <p:cNvSpPr/>
          <p:nvPr/>
        </p:nvSpPr>
        <p:spPr>
          <a:xfrm>
            <a:off x="5040577" y="121101"/>
            <a:ext cx="4093591" cy="473381"/>
          </a:xfrm>
          <a:custGeom>
            <a:avLst/>
            <a:gdLst/>
            <a:ahLst/>
            <a:cxnLst/>
            <a:rect l="l" t="t" r="r" b="b"/>
            <a:pathLst>
              <a:path w="2159862" h="252003">
                <a:moveTo>
                  <a:pt x="101529" y="0"/>
                </a:moveTo>
                <a:lnTo>
                  <a:pt x="56612" y="561"/>
                </a:lnTo>
                <a:lnTo>
                  <a:pt x="17587" y="8769"/>
                </a:lnTo>
                <a:lnTo>
                  <a:pt x="798" y="51145"/>
                </a:lnTo>
                <a:lnTo>
                  <a:pt x="0" y="175035"/>
                </a:lnTo>
                <a:lnTo>
                  <a:pt x="491" y="195323"/>
                </a:lnTo>
                <a:lnTo>
                  <a:pt x="8699" y="234348"/>
                </a:lnTo>
                <a:lnTo>
                  <a:pt x="51075" y="251137"/>
                </a:lnTo>
                <a:lnTo>
                  <a:pt x="93310" y="252003"/>
                </a:lnTo>
                <a:lnTo>
                  <a:pt x="2082962" y="251935"/>
                </a:lnTo>
                <a:lnTo>
                  <a:pt x="2132486" y="247515"/>
                </a:lnTo>
                <a:lnTo>
                  <a:pt x="2157380" y="216085"/>
                </a:lnTo>
                <a:lnTo>
                  <a:pt x="2159820" y="175035"/>
                </a:lnTo>
                <a:lnTo>
                  <a:pt x="2159862" y="76970"/>
                </a:lnTo>
                <a:lnTo>
                  <a:pt x="2159371" y="56682"/>
                </a:lnTo>
                <a:lnTo>
                  <a:pt x="2151163" y="17657"/>
                </a:lnTo>
                <a:lnTo>
                  <a:pt x="2108787" y="868"/>
                </a:lnTo>
                <a:lnTo>
                  <a:pt x="101529" y="0"/>
                </a:lnTo>
                <a:close/>
              </a:path>
            </a:pathLst>
          </a:custGeom>
          <a:solidFill>
            <a:srgbClr val="7477B8"/>
          </a:solidFill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ko-KR" altLang="en-US" sz="2000" b="1" dirty="0" smtClean="0"/>
              <a:t> 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문법 및 표현 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Grammar &amp; Expression</a:t>
            </a:r>
            <a:endParaRPr sz="2000" b="1" dirty="0">
              <a:solidFill>
                <a:schemeClr val="bg1"/>
              </a:solidFill>
            </a:endParaRPr>
          </a:p>
        </p:txBody>
      </p:sp>
      <p:sp>
        <p:nvSpPr>
          <p:cNvPr id="15" name="object 7"/>
          <p:cNvSpPr/>
          <p:nvPr/>
        </p:nvSpPr>
        <p:spPr>
          <a:xfrm>
            <a:off x="918641" y="3174520"/>
            <a:ext cx="7082158" cy="45934"/>
          </a:xfrm>
          <a:custGeom>
            <a:avLst/>
            <a:gdLst/>
            <a:ahLst/>
            <a:cxnLst/>
            <a:rect l="l" t="t" r="r" b="b"/>
            <a:pathLst>
              <a:path w="5651995">
                <a:moveTo>
                  <a:pt x="0" y="0"/>
                </a:moveTo>
                <a:lnTo>
                  <a:pt x="5651995" y="0"/>
                </a:lnTo>
              </a:path>
            </a:pathLst>
          </a:custGeom>
          <a:ln w="12700">
            <a:solidFill>
              <a:srgbClr val="A2A3D1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1"/>
          <p:cNvSpPr/>
          <p:nvPr/>
        </p:nvSpPr>
        <p:spPr>
          <a:xfrm>
            <a:off x="859458" y="1477798"/>
            <a:ext cx="64107" cy="88513"/>
          </a:xfrm>
          <a:custGeom>
            <a:avLst/>
            <a:gdLst/>
            <a:ahLst/>
            <a:cxnLst/>
            <a:rect l="l" t="t" r="r" b="b"/>
            <a:pathLst>
              <a:path w="51161" h="54707">
                <a:moveTo>
                  <a:pt x="51161" y="0"/>
                </a:moveTo>
                <a:lnTo>
                  <a:pt x="12535" y="27943"/>
                </a:lnTo>
                <a:lnTo>
                  <a:pt x="5302" y="40058"/>
                </a:lnTo>
                <a:lnTo>
                  <a:pt x="0" y="54707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2"/>
          <p:cNvSpPr/>
          <p:nvPr/>
        </p:nvSpPr>
        <p:spPr>
          <a:xfrm>
            <a:off x="849815" y="1579027"/>
            <a:ext cx="45719" cy="45934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700" y="0"/>
                </a:lnTo>
              </a:path>
            </a:pathLst>
          </a:custGeom>
          <a:ln w="1275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13"/>
          <p:cNvSpPr/>
          <p:nvPr/>
        </p:nvSpPr>
        <p:spPr>
          <a:xfrm>
            <a:off x="862963" y="1619850"/>
            <a:ext cx="68550" cy="82776"/>
          </a:xfrm>
          <a:custGeom>
            <a:avLst/>
            <a:gdLst/>
            <a:ahLst/>
            <a:cxnLst/>
            <a:rect l="l" t="t" r="r" b="b"/>
            <a:pathLst>
              <a:path w="54707" h="51161">
                <a:moveTo>
                  <a:pt x="0" y="0"/>
                </a:moveTo>
                <a:lnTo>
                  <a:pt x="27943" y="38625"/>
                </a:lnTo>
                <a:lnTo>
                  <a:pt x="40058" y="45858"/>
                </a:lnTo>
                <a:lnTo>
                  <a:pt x="54707" y="51161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15"/>
          <p:cNvSpPr/>
          <p:nvPr/>
        </p:nvSpPr>
        <p:spPr>
          <a:xfrm>
            <a:off x="2913012" y="1612799"/>
            <a:ext cx="64107" cy="88513"/>
          </a:xfrm>
          <a:custGeom>
            <a:avLst/>
            <a:gdLst/>
            <a:ahLst/>
            <a:cxnLst/>
            <a:rect l="l" t="t" r="r" b="b"/>
            <a:pathLst>
              <a:path w="51161" h="54707">
                <a:moveTo>
                  <a:pt x="0" y="54707"/>
                </a:moveTo>
                <a:lnTo>
                  <a:pt x="38625" y="26763"/>
                </a:lnTo>
                <a:lnTo>
                  <a:pt x="45858" y="14648"/>
                </a:lnTo>
                <a:lnTo>
                  <a:pt x="51161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16"/>
          <p:cNvSpPr/>
          <p:nvPr/>
        </p:nvSpPr>
        <p:spPr>
          <a:xfrm>
            <a:off x="2961115" y="1566277"/>
            <a:ext cx="45719" cy="45934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700" y="0"/>
                </a:lnTo>
              </a:path>
            </a:pathLst>
          </a:custGeom>
          <a:ln w="1275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17"/>
          <p:cNvSpPr/>
          <p:nvPr/>
        </p:nvSpPr>
        <p:spPr>
          <a:xfrm>
            <a:off x="2905964" y="1474296"/>
            <a:ext cx="68550" cy="82776"/>
          </a:xfrm>
          <a:custGeom>
            <a:avLst/>
            <a:gdLst/>
            <a:ahLst/>
            <a:cxnLst/>
            <a:rect l="l" t="t" r="r" b="b"/>
            <a:pathLst>
              <a:path w="54707" h="51161">
                <a:moveTo>
                  <a:pt x="54707" y="51161"/>
                </a:moveTo>
                <a:lnTo>
                  <a:pt x="26763" y="12535"/>
                </a:lnTo>
                <a:lnTo>
                  <a:pt x="14648" y="5302"/>
                </a:ln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19"/>
          <p:cNvSpPr/>
          <p:nvPr/>
        </p:nvSpPr>
        <p:spPr>
          <a:xfrm>
            <a:off x="856165" y="15599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0"/>
          <p:cNvSpPr/>
          <p:nvPr/>
        </p:nvSpPr>
        <p:spPr>
          <a:xfrm>
            <a:off x="856165" y="15854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1"/>
          <p:cNvSpPr/>
          <p:nvPr/>
        </p:nvSpPr>
        <p:spPr>
          <a:xfrm>
            <a:off x="945065" y="16743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2"/>
          <p:cNvSpPr/>
          <p:nvPr/>
        </p:nvSpPr>
        <p:spPr>
          <a:xfrm>
            <a:off x="2878564" y="16743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23"/>
          <p:cNvSpPr/>
          <p:nvPr/>
        </p:nvSpPr>
        <p:spPr>
          <a:xfrm>
            <a:off x="2967464" y="15854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24"/>
          <p:cNvSpPr/>
          <p:nvPr/>
        </p:nvSpPr>
        <p:spPr>
          <a:xfrm>
            <a:off x="2967464" y="15599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25"/>
          <p:cNvSpPr/>
          <p:nvPr/>
        </p:nvSpPr>
        <p:spPr>
          <a:xfrm>
            <a:off x="2878564" y="14710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26"/>
          <p:cNvSpPr/>
          <p:nvPr/>
        </p:nvSpPr>
        <p:spPr>
          <a:xfrm>
            <a:off x="945065" y="14710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8605"/>
          <a:stretch/>
        </p:blipFill>
        <p:spPr>
          <a:xfrm>
            <a:off x="930979" y="687877"/>
            <a:ext cx="7311041" cy="19326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424" y="2589037"/>
            <a:ext cx="7493596" cy="35543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" y="687859"/>
            <a:ext cx="1076325" cy="485775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3952568" y="3927894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061143" y="5576241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57368" y="472735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은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51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4" grpId="0"/>
      <p:bldP spid="35" grpId="0"/>
      <p:bldP spid="3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64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들어 봐요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Let’s listen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Rounded Rectangle 47"/>
          <p:cNvSpPr/>
          <p:nvPr/>
        </p:nvSpPr>
        <p:spPr>
          <a:xfrm>
            <a:off x="76200" y="3675158"/>
            <a:ext cx="8960296" cy="3204966"/>
          </a:xfrm>
          <a:prstGeom prst="roundRect">
            <a:avLst>
              <a:gd name="adj" fmla="val 8554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70C0"/>
                </a:solidFill>
              </a:rPr>
              <a:t>지연</a:t>
            </a:r>
            <a:r>
              <a:rPr lang="en-US" altLang="ko-KR" sz="2400" b="1" dirty="0">
                <a:solidFill>
                  <a:srgbClr val="0070C0"/>
                </a:solidFill>
              </a:rPr>
              <a:t> </a:t>
            </a:r>
            <a:r>
              <a:rPr lang="en-US" altLang="ko-KR" sz="2400" b="1" dirty="0" smtClean="0">
                <a:solidFill>
                  <a:srgbClr val="0070C0"/>
                </a:solidFill>
              </a:rPr>
              <a:t>           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안녕하세요</a:t>
            </a:r>
            <a:r>
              <a:rPr lang="en-US" altLang="ko-KR" sz="2400" b="1" dirty="0" smtClean="0">
                <a:solidFill>
                  <a:srgbClr val="0070C0"/>
                </a:solidFill>
              </a:rPr>
              <a:t>? 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저는 지연이에요</a:t>
            </a:r>
            <a:r>
              <a:rPr lang="en-US" altLang="ko-KR" sz="2400" b="1" dirty="0" smtClean="0">
                <a:solidFill>
                  <a:srgbClr val="0070C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70C0"/>
                </a:solidFill>
              </a:rPr>
              <a:t>다니엘</a:t>
            </a:r>
            <a:r>
              <a:rPr lang="en-US" altLang="ko-KR" sz="2400" b="1" dirty="0">
                <a:solidFill>
                  <a:srgbClr val="0070C0"/>
                </a:solidFill>
              </a:rPr>
              <a:t> </a:t>
            </a:r>
            <a:r>
              <a:rPr lang="en-US" altLang="ko-KR" sz="2400" b="1" dirty="0" smtClean="0">
                <a:solidFill>
                  <a:srgbClr val="0070C0"/>
                </a:solidFill>
              </a:rPr>
              <a:t>       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안녕하세요</a:t>
            </a:r>
            <a:r>
              <a:rPr lang="en-US" altLang="ko-KR" sz="2400" b="1" dirty="0" smtClean="0">
                <a:solidFill>
                  <a:srgbClr val="0070C0"/>
                </a:solidFill>
              </a:rPr>
              <a:t>?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저는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다니엘이에요</a:t>
            </a:r>
            <a:r>
              <a:rPr lang="en-US" altLang="ko-KR" sz="2400" b="1" dirty="0" smtClean="0">
                <a:solidFill>
                  <a:srgbClr val="0070C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70C0"/>
                </a:solidFill>
              </a:rPr>
              <a:t>                       저는 영국 사람이에요</a:t>
            </a:r>
            <a:r>
              <a:rPr lang="en-US" altLang="ko-KR" sz="2400" b="1" dirty="0" smtClean="0">
                <a:solidFill>
                  <a:srgbClr val="0070C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70C0"/>
                </a:solidFill>
              </a:rPr>
              <a:t>지연</a:t>
            </a:r>
            <a:r>
              <a:rPr lang="en-US" altLang="ko-KR" sz="2400" b="1" dirty="0">
                <a:solidFill>
                  <a:srgbClr val="0070C0"/>
                </a:solidFill>
              </a:rPr>
              <a:t> </a:t>
            </a:r>
            <a:r>
              <a:rPr lang="en-US" altLang="ko-KR" sz="2400" b="1" dirty="0" smtClean="0">
                <a:solidFill>
                  <a:srgbClr val="0070C0"/>
                </a:solidFill>
              </a:rPr>
              <a:t>            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저는 한국 사람이에요</a:t>
            </a:r>
            <a:r>
              <a:rPr lang="en-US" altLang="ko-KR" sz="2400" b="1" dirty="0" smtClean="0">
                <a:solidFill>
                  <a:srgbClr val="0070C0"/>
                </a:solidFill>
              </a:rPr>
              <a:t>.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반가워요</a:t>
            </a:r>
            <a:r>
              <a:rPr lang="en-US" altLang="ko-KR" sz="2400" b="1" dirty="0" smtClean="0">
                <a:solidFill>
                  <a:srgbClr val="0070C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70C0"/>
                </a:solidFill>
              </a:rPr>
              <a:t>다니엘</a:t>
            </a:r>
            <a:r>
              <a:rPr lang="en-US" altLang="ko-KR" sz="2400" b="1" dirty="0">
                <a:solidFill>
                  <a:srgbClr val="0070C0"/>
                </a:solidFill>
              </a:rPr>
              <a:t> </a:t>
            </a:r>
            <a:r>
              <a:rPr lang="en-US" altLang="ko-KR" sz="2400" b="1" dirty="0" smtClean="0">
                <a:solidFill>
                  <a:srgbClr val="0070C0"/>
                </a:solidFill>
              </a:rPr>
              <a:t>        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만나서 반가워요</a:t>
            </a:r>
            <a:r>
              <a:rPr lang="en-US" altLang="ko-KR" sz="2400" b="1" dirty="0" smtClean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r="7153" b="45822"/>
          <a:stretch/>
        </p:blipFill>
        <p:spPr>
          <a:xfrm>
            <a:off x="152400" y="726620"/>
            <a:ext cx="8163231" cy="2948538"/>
          </a:xfrm>
          <a:prstGeom prst="rect">
            <a:avLst/>
          </a:prstGeom>
        </p:spPr>
      </p:pic>
      <p:pic>
        <p:nvPicPr>
          <p:cNvPr id="6" name="Track 01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91400" y="383473"/>
            <a:ext cx="1131448" cy="1131448"/>
          </a:xfrm>
          <a:prstGeom prst="rect">
            <a:avLst/>
          </a:prstGeom>
        </p:spPr>
      </p:pic>
      <p:sp>
        <p:nvSpPr>
          <p:cNvPr id="15" name="Flowchart: Connector 14"/>
          <p:cNvSpPr/>
          <p:nvPr/>
        </p:nvSpPr>
        <p:spPr>
          <a:xfrm>
            <a:off x="533400" y="3158329"/>
            <a:ext cx="569869" cy="37096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61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8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8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64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들어 봐요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Let’s listen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l="2" r="-799"/>
          <a:stretch/>
        </p:blipFill>
        <p:spPr>
          <a:xfrm>
            <a:off x="762000" y="1543910"/>
            <a:ext cx="6934200" cy="3559431"/>
          </a:xfrm>
          <a:prstGeom prst="rect">
            <a:avLst/>
          </a:prstGeom>
        </p:spPr>
      </p:pic>
      <p:pic>
        <p:nvPicPr>
          <p:cNvPr id="3" name="Track 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1066800"/>
            <a:ext cx="990600" cy="83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36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64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들어 봐요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Let’s listen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523" y="759810"/>
            <a:ext cx="8553450" cy="534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756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134168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65</a:t>
            </a:r>
            <a:r>
              <a:rPr kumimoji="1" lang="en-US" altLang="ko-KR" sz="2500" b="1" dirty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읽어 봐요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Let’s Read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r="7619"/>
          <a:stretch/>
        </p:blipFill>
        <p:spPr>
          <a:xfrm>
            <a:off x="609600" y="676276"/>
            <a:ext cx="8153399" cy="552210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48000" y="5295673"/>
            <a:ext cx="22881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네</a:t>
            </a:r>
            <a:r>
              <a:rPr lang="en-US" altLang="ko-KR" sz="1600" dirty="0" smtClean="0">
                <a:solidFill>
                  <a:srgbClr val="FF0000"/>
                </a:solidFill>
              </a:rPr>
              <a:t>, </a:t>
            </a:r>
            <a:r>
              <a:rPr lang="ko-KR" altLang="en-US" sz="1600" dirty="0" smtClean="0">
                <a:solidFill>
                  <a:srgbClr val="FF0000"/>
                </a:solidFill>
              </a:rPr>
              <a:t>미국 </a:t>
            </a:r>
            <a:r>
              <a:rPr lang="ko-KR" altLang="en-US" sz="1600" dirty="0" smtClean="0">
                <a:solidFill>
                  <a:srgbClr val="FF0000"/>
                </a:solidFill>
              </a:rPr>
              <a:t>사람이에요</a:t>
            </a:r>
            <a:r>
              <a:rPr lang="en-US" altLang="ko-KR" sz="1600" dirty="0" smtClean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828800" y="5856065"/>
            <a:ext cx="304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네</a:t>
            </a:r>
            <a:r>
              <a:rPr lang="en-US" altLang="ko-KR" sz="1600" dirty="0" smtClean="0">
                <a:solidFill>
                  <a:srgbClr val="FF0000"/>
                </a:solidFill>
              </a:rPr>
              <a:t>, </a:t>
            </a:r>
            <a:r>
              <a:rPr lang="ko-KR" altLang="en-US" sz="1600" dirty="0" smtClean="0">
                <a:solidFill>
                  <a:srgbClr val="FF0000"/>
                </a:solidFill>
              </a:rPr>
              <a:t>선생님은 </a:t>
            </a:r>
            <a:r>
              <a:rPr lang="ko-KR" altLang="en-US" sz="1600" dirty="0" smtClean="0">
                <a:solidFill>
                  <a:srgbClr val="FF0000"/>
                </a:solidFill>
              </a:rPr>
              <a:t>한국 사람이에요</a:t>
            </a:r>
            <a:r>
              <a:rPr lang="en-US" altLang="ko-KR" sz="1600" dirty="0" smtClean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124200" y="3657600"/>
            <a:ext cx="2667000" cy="519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4192090" y="3657600"/>
            <a:ext cx="2513510" cy="4845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9406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7620" y="37148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66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7138" y="5074780"/>
            <a:ext cx="103505" cy="1784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 smtClean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1" y="704850"/>
            <a:ext cx="8153400" cy="554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82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7620" y="37148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67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문화를 배워요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Let’s Learn Culture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6" name="object 13"/>
          <p:cNvSpPr/>
          <p:nvPr/>
        </p:nvSpPr>
        <p:spPr>
          <a:xfrm>
            <a:off x="8113006" y="0"/>
            <a:ext cx="931110" cy="1224539"/>
          </a:xfrm>
          <a:prstGeom prst="rect">
            <a:avLst/>
          </a:prstGeom>
          <a:blipFill>
            <a:blip r:embed="rId2" cstate="print"/>
            <a:srcRect/>
            <a:stretch>
              <a:fillRect l="-1052961" b="-309901"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047" r="2475" b="2334"/>
          <a:stretch/>
        </p:blipFill>
        <p:spPr>
          <a:xfrm>
            <a:off x="7620" y="721360"/>
            <a:ext cx="5326380" cy="54323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r="5530"/>
          <a:stretch/>
        </p:blipFill>
        <p:spPr>
          <a:xfrm>
            <a:off x="5410200" y="1676400"/>
            <a:ext cx="3633916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44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709" y="0"/>
            <a:ext cx="9171708" cy="1143000"/>
          </a:xfrm>
          <a:solidFill>
            <a:srgbClr val="FFC000"/>
          </a:solidFill>
        </p:spPr>
        <p:txBody>
          <a:bodyPr/>
          <a:lstStyle/>
          <a:p>
            <a:r>
              <a:rPr lang="ko-KR" altLang="en-US" dirty="0" smtClean="0"/>
              <a:t>문법 영상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865" y="4960499"/>
            <a:ext cx="8229600" cy="10783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hlinkClick r:id="rId2"/>
              </a:rPr>
              <a:t>https://www.youtube.com/watch?v=X6P1wU-Rbo8&amp;t=19s/</a:t>
            </a:r>
            <a:r>
              <a:rPr lang="ko-KR" altLang="en-US" sz="2400" dirty="0" smtClean="0">
                <a:solidFill>
                  <a:srgbClr val="00B0F0"/>
                </a:solidFill>
                <a:hlinkClick r:id="rId2"/>
              </a:rPr>
              <a:t>한국어 배우기</a:t>
            </a:r>
            <a:r>
              <a:rPr lang="en-US" altLang="ko-KR" sz="2400" dirty="0" smtClean="0">
                <a:solidFill>
                  <a:srgbClr val="00B0F0"/>
                </a:solidFill>
                <a:hlinkClick r:id="rId2"/>
              </a:rPr>
              <a:t>/</a:t>
            </a:r>
            <a:r>
              <a:rPr lang="ko-KR" altLang="en-US" sz="2400" dirty="0" smtClean="0">
                <a:solidFill>
                  <a:srgbClr val="00B0F0"/>
                </a:solidFill>
                <a:hlinkClick r:id="rId2"/>
              </a:rPr>
              <a:t>문법 바로가기 </a:t>
            </a:r>
            <a:endParaRPr lang="en-US" sz="2400" dirty="0">
              <a:solidFill>
                <a:srgbClr val="00B0F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1447800"/>
            <a:ext cx="784860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1) N[</a:t>
            </a:r>
            <a:r>
              <a:rPr lang="ko-KR" altLang="en-US" sz="3200" dirty="0" smtClean="0"/>
              <a:t>명사</a:t>
            </a:r>
            <a:r>
              <a:rPr lang="en-US" altLang="ko-KR" sz="3200" dirty="0" smtClean="0"/>
              <a:t>]</a:t>
            </a:r>
            <a:r>
              <a:rPr lang="ko-KR" altLang="en-US" sz="3200" dirty="0" smtClean="0"/>
              <a:t>이에요</a:t>
            </a:r>
            <a:r>
              <a:rPr lang="en-US" altLang="ko-KR" sz="3200" dirty="0" smtClean="0"/>
              <a:t>/</a:t>
            </a:r>
            <a:r>
              <a:rPr lang="ko-KR" altLang="en-US" sz="3200" dirty="0" smtClean="0"/>
              <a:t>예요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477982" y="4177724"/>
            <a:ext cx="784860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</a:t>
            </a:r>
            <a:r>
              <a:rPr lang="en-US" sz="3200" dirty="0"/>
              <a:t>) </a:t>
            </a:r>
            <a:r>
              <a:rPr lang="en-US" sz="3200" dirty="0" smtClean="0"/>
              <a:t>N[</a:t>
            </a:r>
            <a:r>
              <a:rPr lang="ko-KR" altLang="en-US" sz="3200" dirty="0" smtClean="0"/>
              <a:t>명사</a:t>
            </a:r>
            <a:r>
              <a:rPr lang="en-US" altLang="ko-KR" sz="3200" dirty="0" smtClean="0"/>
              <a:t>]</a:t>
            </a:r>
            <a:r>
              <a:rPr lang="ko-KR" altLang="en-US" sz="3200" dirty="0" smtClean="0"/>
              <a:t>은</a:t>
            </a:r>
            <a:r>
              <a:rPr lang="en-US" altLang="ko-KR" sz="3200" dirty="0" smtClean="0"/>
              <a:t>/</a:t>
            </a:r>
            <a:r>
              <a:rPr lang="ko-KR" altLang="en-US" sz="3200" dirty="0" smtClean="0"/>
              <a:t>는</a:t>
            </a:r>
            <a:endParaRPr lang="en-US" sz="32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09600" y="2362200"/>
            <a:ext cx="8229600" cy="1078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altLang="ko-KR" sz="2400" dirty="0" smtClean="0">
                <a:solidFill>
                  <a:srgbClr val="00B0F0"/>
                </a:solidFill>
                <a:hlinkClick r:id="rId3"/>
              </a:rPr>
              <a:t>https://www.youtube.com/watch?v=xwJADfXcxNA</a:t>
            </a:r>
            <a:r>
              <a:rPr lang="ko-KR" altLang="en-US" sz="2400" dirty="0" smtClean="0">
                <a:solidFill>
                  <a:srgbClr val="00B0F0"/>
                </a:solidFill>
                <a:hlinkClick r:id="rId3"/>
              </a:rPr>
              <a:t>한국어 배우기</a:t>
            </a:r>
            <a:r>
              <a:rPr lang="en-US" altLang="ko-KR" sz="2400" dirty="0" smtClean="0">
                <a:solidFill>
                  <a:srgbClr val="00B0F0"/>
                </a:solidFill>
                <a:hlinkClick r:id="rId3"/>
              </a:rPr>
              <a:t>/</a:t>
            </a:r>
            <a:r>
              <a:rPr lang="ko-KR" altLang="en-US" sz="2400" dirty="0" smtClean="0">
                <a:solidFill>
                  <a:srgbClr val="00B0F0"/>
                </a:solidFill>
                <a:hlinkClick r:id="rId3"/>
              </a:rPr>
              <a:t>문법 바로가기 링크</a:t>
            </a:r>
            <a:endParaRPr lang="en-US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78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709" y="0"/>
            <a:ext cx="9171708" cy="1143000"/>
          </a:xfrm>
          <a:solidFill>
            <a:srgbClr val="FFC000"/>
          </a:solidFill>
        </p:spPr>
        <p:txBody>
          <a:bodyPr/>
          <a:lstStyle/>
          <a:p>
            <a:r>
              <a:rPr lang="ko-KR" altLang="en-US" dirty="0" smtClean="0"/>
              <a:t>세계의 인사법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981200"/>
            <a:ext cx="8229600" cy="2438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3600" dirty="0" smtClean="0">
                <a:solidFill>
                  <a:srgbClr val="00B0F0"/>
                </a:solidFill>
                <a:hlinkClick r:id="rId2"/>
              </a:rPr>
              <a:t>https://www.youtube.com/watch?v=EII6Sz-ELWY/</a:t>
            </a:r>
            <a:r>
              <a:rPr lang="ko-KR" altLang="en-US" sz="3600" dirty="0" smtClean="0">
                <a:solidFill>
                  <a:srgbClr val="00B0F0"/>
                </a:solidFill>
                <a:hlinkClick r:id="rId2"/>
              </a:rPr>
              <a:t>토토의 유아생활</a:t>
            </a:r>
            <a:r>
              <a:rPr lang="en-US" altLang="ko-KR" sz="3600" dirty="0" smtClean="0">
                <a:solidFill>
                  <a:srgbClr val="00B0F0"/>
                </a:solidFill>
                <a:hlinkClick r:id="rId2"/>
              </a:rPr>
              <a:t>-</a:t>
            </a:r>
            <a:r>
              <a:rPr lang="ko-KR" altLang="en-US" sz="3600" dirty="0" smtClean="0">
                <a:solidFill>
                  <a:srgbClr val="00B0F0"/>
                </a:solidFill>
                <a:hlinkClick r:id="rId2"/>
              </a:rPr>
              <a:t>세계의 인사법</a:t>
            </a:r>
            <a:endParaRPr lang="en-US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01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xmlns="" id="{B1E40177-8446-2C44-8005-294AEAB52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067800" cy="990600"/>
          </a:xfrm>
          <a:solidFill>
            <a:srgbClr val="FFFF99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kumimoji="1" lang="en-US" altLang="en-US" dirty="0"/>
              <a:t>	</a:t>
            </a:r>
            <a:r>
              <a:rPr kumimoji="1" lang="ko-KR" altLang="en-US" dirty="0" smtClean="0"/>
              <a:t>전래 동화</a:t>
            </a:r>
            <a:r>
              <a:rPr kumimoji="1" lang="en-US" altLang="ko-KR" dirty="0" smtClean="0"/>
              <a:t>-</a:t>
            </a:r>
            <a:r>
              <a:rPr kumimoji="1" lang="ko-KR" altLang="en-US" dirty="0" smtClean="0"/>
              <a:t>쓰기 숙제</a:t>
            </a:r>
            <a:endParaRPr kumimoji="1" lang="x-none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35344" y="1600200"/>
            <a:ext cx="769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 smtClean="0"/>
              <a:t>핑크퐁 </a:t>
            </a:r>
            <a:r>
              <a:rPr lang="en-US" altLang="ko-KR" sz="3600" dirty="0" smtClean="0"/>
              <a:t>&lt;</a:t>
            </a:r>
            <a:r>
              <a:rPr lang="ko-KR" altLang="en-US" sz="3600" dirty="0" smtClean="0"/>
              <a:t>콩쥐와 팥쥐</a:t>
            </a:r>
            <a:r>
              <a:rPr lang="en-US" altLang="ko-KR" sz="3600" dirty="0" smtClean="0"/>
              <a:t>&gt;</a:t>
            </a:r>
            <a:endParaRPr lang="en-US" sz="36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0" y="6239104"/>
            <a:ext cx="9166889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81000" y="2590800"/>
            <a:ext cx="8229600" cy="12954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hlinkClick r:id="rId2"/>
              </a:rPr>
              <a:t>https://www.youtube.com/watch?v=c1n0G1qnBfk&amp;t=102s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9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53163" y="3494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 smtClean="0"/>
              <a:t> </a:t>
            </a:r>
            <a:r>
              <a:rPr kumimoji="1" lang="ko-KR" altLang="en-US" sz="2800" dirty="0" smtClean="0">
                <a:solidFill>
                  <a:schemeClr val="bg1"/>
                </a:solidFill>
              </a:rPr>
              <a:t>교과서 </a:t>
            </a:r>
            <a:r>
              <a:rPr kumimoji="1" lang="en-US" altLang="ko-KR" sz="2800" dirty="0" smtClean="0">
                <a:solidFill>
                  <a:schemeClr val="bg1"/>
                </a:solidFill>
              </a:rPr>
              <a:t>P. </a:t>
            </a:r>
            <a:r>
              <a:rPr kumimoji="1" lang="en-US" altLang="ko-KR" sz="2800" dirty="0" smtClean="0">
                <a:solidFill>
                  <a:schemeClr val="bg1"/>
                </a:solidFill>
              </a:rPr>
              <a:t>60</a:t>
            </a:r>
            <a:r>
              <a:rPr kumimoji="1" lang="ko-KR" altLang="en-US" sz="2800" dirty="0" smtClean="0">
                <a:solidFill>
                  <a:schemeClr val="bg1"/>
                </a:solidFill>
              </a:rPr>
              <a:t>을 </a:t>
            </a:r>
            <a:r>
              <a:rPr kumimoji="1" lang="ko-KR" altLang="en-US" sz="2800" dirty="0" smtClean="0">
                <a:solidFill>
                  <a:schemeClr val="bg1"/>
                </a:solidFill>
              </a:rPr>
              <a:t>펴세요</a:t>
            </a:r>
            <a:r>
              <a:rPr kumimoji="1" lang="en-US" altLang="ko-KR" sz="2800" dirty="0" smtClean="0">
                <a:solidFill>
                  <a:schemeClr val="bg1"/>
                </a:solidFill>
              </a:rPr>
              <a:t>.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63" y="652462"/>
            <a:ext cx="9081005" cy="572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36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2">
            <a:extLst>
              <a:ext uri="{FF2B5EF4-FFF2-40B4-BE49-F238E27FC236}">
                <a16:creationId xmlns:a16="http://schemas.microsoft.com/office/drawing/2014/main" xmlns="" id="{546D1850-802D-D44A-9028-D38F293A2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86400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marL="0" lvl="0" indent="0">
              <a:buNone/>
            </a:pPr>
            <a:r>
              <a:rPr lang="en-US" altLang="ko-KR" sz="1600" b="1" dirty="0" smtClean="0"/>
              <a:t>1. </a:t>
            </a:r>
            <a:r>
              <a:rPr lang="ko-KR" altLang="en-US" sz="1600" b="1" dirty="0" smtClean="0"/>
              <a:t>전래 동화에 </a:t>
            </a:r>
            <a:r>
              <a:rPr lang="ko-KR" altLang="en-US" sz="1600" b="1" dirty="0"/>
              <a:t>나오는 새 단어 뜻을 알아봅시다</a:t>
            </a:r>
            <a:r>
              <a:rPr lang="en-US" sz="1600" dirty="0"/>
              <a:t>. </a:t>
            </a:r>
          </a:p>
          <a:p>
            <a:pPr marL="173038" lvl="0" indent="-58738">
              <a:buNone/>
            </a:pPr>
            <a:r>
              <a:rPr lang="ko-KR" altLang="en-US" sz="1600" dirty="0"/>
              <a:t>새 엄마</a:t>
            </a:r>
            <a:r>
              <a:rPr lang="en-US" sz="1600" dirty="0"/>
              <a:t>-</a:t>
            </a:r>
          </a:p>
          <a:p>
            <a:pPr marL="173038" lvl="0" indent="-58738">
              <a:buNone/>
            </a:pPr>
            <a:r>
              <a:rPr lang="ko-KR" altLang="en-US" sz="1600" dirty="0"/>
              <a:t>꽃신</a:t>
            </a:r>
            <a:r>
              <a:rPr lang="en-US" sz="1600" dirty="0"/>
              <a:t>-</a:t>
            </a:r>
          </a:p>
          <a:p>
            <a:pPr marL="173038" lvl="0" indent="-58738">
              <a:buNone/>
            </a:pPr>
            <a:r>
              <a:rPr lang="ko-KR" altLang="en-US" sz="1600" dirty="0"/>
              <a:t>밭을 갈다</a:t>
            </a:r>
            <a:r>
              <a:rPr lang="en-US" sz="1600" dirty="0"/>
              <a:t>-</a:t>
            </a:r>
          </a:p>
          <a:p>
            <a:pPr marL="173038" lvl="0" indent="-58738">
              <a:buNone/>
            </a:pPr>
            <a:r>
              <a:rPr lang="ko-KR" altLang="en-US" sz="1600" dirty="0"/>
              <a:t>호미</a:t>
            </a:r>
            <a:r>
              <a:rPr lang="en-US" sz="1600" dirty="0"/>
              <a:t>-</a:t>
            </a:r>
          </a:p>
          <a:p>
            <a:pPr marL="173038" lvl="0" indent="-58738">
              <a:buNone/>
            </a:pPr>
            <a:r>
              <a:rPr lang="ko-KR" altLang="en-US" sz="1600" dirty="0"/>
              <a:t>황소</a:t>
            </a:r>
            <a:r>
              <a:rPr lang="en-US" sz="1600" dirty="0"/>
              <a:t>-</a:t>
            </a:r>
          </a:p>
          <a:p>
            <a:pPr marL="173038" lvl="0" indent="-58738">
              <a:buNone/>
            </a:pPr>
            <a:r>
              <a:rPr lang="ko-KR" altLang="en-US" sz="1600" dirty="0"/>
              <a:t>항아리</a:t>
            </a:r>
            <a:r>
              <a:rPr lang="en-US" sz="1600" dirty="0"/>
              <a:t>-</a:t>
            </a:r>
          </a:p>
          <a:p>
            <a:pPr marL="173038" lvl="0" indent="-58738">
              <a:buNone/>
            </a:pPr>
            <a:r>
              <a:rPr lang="ko-KR" altLang="en-US" sz="1600" dirty="0"/>
              <a:t>베를 짜다</a:t>
            </a:r>
            <a:r>
              <a:rPr lang="en-US" sz="1600" dirty="0"/>
              <a:t>-</a:t>
            </a:r>
          </a:p>
          <a:p>
            <a:pPr marL="173038" lvl="0" indent="-58738">
              <a:buNone/>
            </a:pPr>
            <a:r>
              <a:rPr lang="ko-KR" altLang="en-US" sz="1600" dirty="0"/>
              <a:t>벼를 찧다</a:t>
            </a:r>
            <a:r>
              <a:rPr lang="en-US" sz="1600" dirty="0"/>
              <a:t>-</a:t>
            </a:r>
          </a:p>
          <a:p>
            <a:pPr marL="173038" lvl="0" indent="-58738">
              <a:buNone/>
            </a:pPr>
            <a:r>
              <a:rPr lang="ko-KR" altLang="en-US" sz="1600" dirty="0"/>
              <a:t>두꺼비</a:t>
            </a:r>
            <a:r>
              <a:rPr lang="en-US" sz="1600" dirty="0"/>
              <a:t>-</a:t>
            </a:r>
          </a:p>
          <a:p>
            <a:pPr marL="173038" lvl="0" indent="-58738">
              <a:buNone/>
            </a:pPr>
            <a:r>
              <a:rPr lang="ko-KR" altLang="en-US" sz="1600" dirty="0"/>
              <a:t>원님</a:t>
            </a:r>
            <a:r>
              <a:rPr lang="en-US" sz="1600" dirty="0"/>
              <a:t>-</a:t>
            </a:r>
          </a:p>
          <a:p>
            <a:pPr marL="0" indent="0">
              <a:buNone/>
            </a:pPr>
            <a:r>
              <a:rPr lang="en-US" sz="1600" dirty="0"/>
              <a:t> </a:t>
            </a:r>
          </a:p>
          <a:p>
            <a:pPr marL="0" indent="0">
              <a:buNone/>
            </a:pPr>
            <a:r>
              <a:rPr lang="en-US" sz="1600" b="1" dirty="0"/>
              <a:t> 2</a:t>
            </a:r>
            <a:r>
              <a:rPr lang="en-US" sz="1600" b="1" dirty="0" smtClean="0"/>
              <a:t>. </a:t>
            </a:r>
            <a:r>
              <a:rPr lang="ko-KR" altLang="en-US" sz="1600" b="1" dirty="0" smtClean="0"/>
              <a:t>이 </a:t>
            </a:r>
            <a:r>
              <a:rPr lang="ko-KR" altLang="en-US" sz="1600" b="1" dirty="0"/>
              <a:t>동화에서 황소와 두꺼비와 선녀</a:t>
            </a:r>
            <a:r>
              <a:rPr lang="en-US" sz="1600" b="1" dirty="0"/>
              <a:t>,</a:t>
            </a:r>
            <a:r>
              <a:rPr lang="ko-KR" altLang="en-US" sz="1600" b="1" dirty="0"/>
              <a:t>그리고 참새들은 왜 콩쥐를 도와줬나요</a:t>
            </a:r>
            <a:r>
              <a:rPr lang="en-US" sz="1600" b="1" dirty="0"/>
              <a:t>? </a:t>
            </a:r>
            <a:endParaRPr lang="en-US" sz="1600" b="1" dirty="0" smtClean="0"/>
          </a:p>
          <a:p>
            <a:pPr marL="0" indent="0">
              <a:buNone/>
            </a:pPr>
            <a:r>
              <a:rPr lang="en-US" sz="1600" b="1" dirty="0"/>
              <a:t> </a:t>
            </a:r>
            <a:r>
              <a:rPr lang="en-US" sz="1600" b="1" dirty="0" smtClean="0"/>
              <a:t>   </a:t>
            </a:r>
            <a:r>
              <a:rPr lang="en-US" sz="1600" dirty="0" smtClean="0"/>
              <a:t>In </a:t>
            </a:r>
            <a:r>
              <a:rPr lang="en-US" sz="1600" dirty="0"/>
              <a:t>this fairy tale, why did the bull, toad, fairy, and sparrows helped the </a:t>
            </a:r>
            <a:r>
              <a:rPr lang="ko-KR" altLang="en-US" sz="1600" dirty="0"/>
              <a:t>콩쥐</a:t>
            </a:r>
            <a:r>
              <a:rPr lang="en-US" sz="1600" dirty="0" smtClean="0"/>
              <a:t>?</a:t>
            </a:r>
            <a:endParaRPr lang="en-US" sz="1600" dirty="0"/>
          </a:p>
          <a:p>
            <a:pPr marL="0" indent="0">
              <a:buNone/>
            </a:pPr>
            <a:r>
              <a:rPr lang="en-US" sz="1600" dirty="0"/>
              <a:t> </a:t>
            </a:r>
          </a:p>
          <a:p>
            <a:pPr marL="0" indent="0">
              <a:buNone/>
            </a:pPr>
            <a:r>
              <a:rPr lang="en-US" sz="1600" b="1" dirty="0"/>
              <a:t> 3. </a:t>
            </a:r>
            <a:r>
              <a:rPr lang="ko-KR" altLang="en-US" sz="1600" b="1" dirty="0"/>
              <a:t>원님은 어떤 사람을 아내로 맞이한다고 하였나요</a:t>
            </a:r>
            <a:r>
              <a:rPr lang="en-US" sz="1600" b="1" dirty="0"/>
              <a:t>?</a:t>
            </a:r>
            <a:endParaRPr lang="en-US" sz="1600" dirty="0"/>
          </a:p>
          <a:p>
            <a:pPr marL="0" indent="0">
              <a:buNone/>
            </a:pPr>
            <a:r>
              <a:rPr lang="en-US" sz="1600" dirty="0" smtClean="0"/>
              <a:t>    What </a:t>
            </a:r>
            <a:r>
              <a:rPr lang="en-US" sz="1600" dirty="0"/>
              <a:t>was the Official’s order about flower shoe?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endParaRPr lang="en-US" sz="7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xmlns="" id="{B1E40177-8446-2C44-8005-294AEAB52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52400"/>
            <a:ext cx="8534400" cy="944562"/>
          </a:xfrm>
          <a:solidFill>
            <a:srgbClr val="FFFF99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kumimoji="1" lang="ko-KR" altLang="en-US" sz="3600" dirty="0" smtClean="0"/>
              <a:t>숙제</a:t>
            </a:r>
            <a:r>
              <a:rPr kumimoji="1" lang="en-US" altLang="ko-KR" sz="3600" dirty="0" smtClean="0"/>
              <a:t>-</a:t>
            </a:r>
            <a:r>
              <a:rPr kumimoji="1" lang="ko-KR" altLang="en-US" sz="3600" dirty="0" smtClean="0"/>
              <a:t>전래 동화 </a:t>
            </a:r>
            <a:r>
              <a:rPr kumimoji="1" lang="en-US" altLang="ko-KR" sz="3600" dirty="0" smtClean="0"/>
              <a:t>&lt;</a:t>
            </a:r>
            <a:r>
              <a:rPr kumimoji="1" lang="ko-KR" altLang="en-US" sz="3600" dirty="0" smtClean="0"/>
              <a:t>콩쥐 팥쥐</a:t>
            </a:r>
            <a:r>
              <a:rPr kumimoji="1" lang="en-US" altLang="ko-KR" sz="3600" dirty="0" smtClean="0"/>
              <a:t>&gt;</a:t>
            </a:r>
            <a:endParaRPr kumimoji="1" lang="x-none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814712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569" y="-786"/>
            <a:ext cx="9143999" cy="1118366"/>
          </a:xfrm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ko-KR" altLang="en-US" sz="5400" b="1" dirty="0" smtClean="0"/>
              <a:t>숙제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16030" y="1124507"/>
            <a:ext cx="8686800" cy="481909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/>
              <a:t>  </a:t>
            </a:r>
            <a:r>
              <a:rPr lang="en-US" sz="3100" dirty="0" smtClean="0">
                <a:latin typeface="Arial Rounded MT Bold" panose="020F0704030504030204" pitchFamily="34" charset="0"/>
              </a:rPr>
              <a:t>1</a:t>
            </a:r>
            <a:r>
              <a:rPr lang="en-US" sz="3100" dirty="0" smtClean="0">
                <a:latin typeface="Arial Rounded MT Bold" panose="020F0704030504030204" pitchFamily="34" charset="0"/>
              </a:rPr>
              <a:t>. Workbook </a:t>
            </a:r>
            <a:r>
              <a:rPr lang="en-US" sz="3100" dirty="0">
                <a:latin typeface="Arial Rounded MT Bold" panose="020F0704030504030204" pitchFamily="34" charset="0"/>
              </a:rPr>
              <a:t>7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과 </a:t>
            </a:r>
            <a:r>
              <a:rPr lang="en-US" sz="3100" dirty="0" smtClean="0">
                <a:latin typeface="Arial Rounded MT Bold" panose="020F0704030504030204" pitchFamily="34" charset="0"/>
              </a:rPr>
              <a:t>P. 32-35</a:t>
            </a:r>
            <a:endParaRPr lang="en-US" sz="3100" dirty="0" smtClean="0"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en-US" sz="3100" dirty="0" smtClean="0">
                <a:latin typeface="Arial Rounded MT Bold" panose="020F0704030504030204" pitchFamily="34" charset="0"/>
              </a:rPr>
              <a:t>  2</a:t>
            </a:r>
            <a:r>
              <a:rPr lang="en-US" sz="3100" dirty="0" smtClean="0">
                <a:latin typeface="Arial Rounded MT Bold" panose="020F0704030504030204" pitchFamily="34" charset="0"/>
              </a:rPr>
              <a:t>. Quizlet 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단어공부</a:t>
            </a:r>
            <a:endParaRPr lang="en-US" altLang="ko-KR" sz="3100" dirty="0" smtClean="0"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r>
              <a:rPr kumimoji="1" lang="en-US" altLang="ko-KR" sz="2800" dirty="0">
                <a:hlinkClick r:id="rId2"/>
              </a:rPr>
              <a:t>https://quizlet.com/_8cpb1t?x=1jqt&amp;i=2raghe/NAKS </a:t>
            </a:r>
            <a:r>
              <a:rPr kumimoji="1" lang="ko-KR" altLang="en-US" sz="2800" dirty="0">
                <a:hlinkClick r:id="rId2"/>
              </a:rPr>
              <a:t>퀴즈렛</a:t>
            </a:r>
            <a:r>
              <a:rPr kumimoji="1" lang="en-US" altLang="ko-KR" sz="2800" dirty="0">
                <a:hlinkClick r:id="rId2"/>
              </a:rPr>
              <a:t>/</a:t>
            </a:r>
            <a:r>
              <a:rPr kumimoji="1" lang="ko-KR" altLang="en-US" sz="2800" dirty="0">
                <a:hlinkClick r:id="rId2"/>
              </a:rPr>
              <a:t>플래쉬 카드 바로가기 </a:t>
            </a:r>
            <a:endParaRPr kumimoji="1" lang="en-US" altLang="ko-KR" sz="2800" dirty="0"/>
          </a:p>
          <a:p>
            <a:pPr marL="0" indent="0">
              <a:buNone/>
            </a:pPr>
            <a:r>
              <a:rPr lang="en-US" sz="3100" dirty="0" smtClean="0">
                <a:latin typeface="Arial Rounded MT Bold" panose="020F0704030504030204" pitchFamily="34" charset="0"/>
              </a:rPr>
              <a:t>  </a:t>
            </a:r>
            <a:r>
              <a:rPr lang="en-US" sz="3100" dirty="0" smtClean="0">
                <a:latin typeface="Arial Rounded MT Bold" panose="020F0704030504030204" pitchFamily="34" charset="0"/>
              </a:rPr>
              <a:t>3</a:t>
            </a:r>
            <a:r>
              <a:rPr lang="en-US" sz="3100" dirty="0" smtClean="0">
                <a:latin typeface="Arial Rounded MT Bold" panose="020F0704030504030204" pitchFamily="34" charset="0"/>
              </a:rPr>
              <a:t>. Worksheets packet</a:t>
            </a:r>
          </a:p>
          <a:p>
            <a:pPr marL="0" indent="0">
              <a:buNone/>
            </a:pPr>
            <a:r>
              <a:rPr lang="en-US" sz="15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          </a:t>
            </a:r>
            <a:r>
              <a:rPr lang="en-US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</a:t>
            </a:r>
            <a:r>
              <a:rPr lang="ko-KR" altLang="en-US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선생님께서 내</a:t>
            </a:r>
            <a:r>
              <a:rPr lang="ko-KR" altLang="en-US" sz="1600" dirty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시</a:t>
            </a:r>
            <a:r>
              <a:rPr lang="ko-KR" altLang="en-US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고자 하는 워크시트를  </a:t>
            </a:r>
            <a:r>
              <a:rPr lang="ko-KR" altLang="en-US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만드신 후 적어 주세요</a:t>
            </a:r>
            <a:r>
              <a:rPr lang="en-US" altLang="ko-KR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.</a:t>
            </a:r>
          </a:p>
          <a:p>
            <a:pPr marL="0" indent="0">
              <a:buNone/>
            </a:pPr>
            <a:endParaRPr lang="en-US" sz="1500" dirty="0" smtClean="0"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en-US" sz="3100" dirty="0" smtClean="0">
                <a:latin typeface="Arial Rounded MT Bold" panose="020F0704030504030204" pitchFamily="34" charset="0"/>
              </a:rPr>
              <a:t>  </a:t>
            </a:r>
            <a:r>
              <a:rPr lang="en-US" sz="3100" dirty="0" smtClean="0">
                <a:latin typeface="Arial Rounded MT Bold" panose="020F0704030504030204" pitchFamily="34" charset="0"/>
              </a:rPr>
              <a:t>4</a:t>
            </a:r>
            <a:r>
              <a:rPr lang="en-US" sz="3100" dirty="0" smtClean="0">
                <a:latin typeface="Arial Rounded MT Bold" panose="020F0704030504030204" pitchFamily="34" charset="0"/>
              </a:rPr>
              <a:t>. 7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과 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수업 </a:t>
            </a:r>
            <a:r>
              <a:rPr lang="en-US" altLang="ko-KR" sz="3100" dirty="0" smtClean="0">
                <a:latin typeface="Arial Rounded MT Bold" panose="020F0704030504030204" pitchFamily="34" charset="0"/>
              </a:rPr>
              <a:t>PPT 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반복 학습하기</a:t>
            </a:r>
            <a:endParaRPr lang="en-US" altLang="ko-KR" sz="3100" dirty="0" smtClean="0"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en-US" altLang="ko-KR" sz="3100" dirty="0" smtClean="0">
                <a:latin typeface="Arial Rounded MT Bold" panose="020F0704030504030204" pitchFamily="34" charset="0"/>
              </a:rPr>
              <a:t>  5</a:t>
            </a:r>
            <a:r>
              <a:rPr lang="en-US" altLang="ko-KR" sz="3100" dirty="0">
                <a:latin typeface="Arial Rounded MT Bold" panose="020F0704030504030204" pitchFamily="34" charset="0"/>
              </a:rPr>
              <a:t>. 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전래 동화 </a:t>
            </a:r>
            <a:r>
              <a:rPr lang="en-US" altLang="ko-KR" sz="3100" dirty="0" smtClean="0">
                <a:latin typeface="Arial Rounded MT Bold" panose="020F0704030504030204" pitchFamily="34" charset="0"/>
              </a:rPr>
              <a:t>&lt;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콩쥐 팥쥐</a:t>
            </a:r>
            <a:r>
              <a:rPr lang="en-US" altLang="ko-KR" sz="3100" dirty="0">
                <a:latin typeface="Arial Rounded MT Bold" panose="020F0704030504030204" pitchFamily="34" charset="0"/>
              </a:rPr>
              <a:t>&gt;</a:t>
            </a:r>
            <a:r>
              <a:rPr lang="ko-KR" altLang="en-US" sz="3100" dirty="0">
                <a:latin typeface="Arial Rounded MT Bold" panose="020F0704030504030204" pitchFamily="34" charset="0"/>
              </a:rPr>
              <a:t>를</a:t>
            </a:r>
            <a:r>
              <a:rPr lang="ko-KR" altLang="en-US" sz="3100" dirty="0">
                <a:latin typeface="Arial Rounded MT Bold" panose="020F0704030504030204" pitchFamily="34" charset="0"/>
              </a:rPr>
              <a:t> 보고 난 후 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숙제하기</a:t>
            </a:r>
            <a:endParaRPr lang="en-US" altLang="ko-KR" sz="3100" dirty="0">
              <a:latin typeface="Arial Rounded MT Bold" panose="020F0704030504030204" pitchFamily="34" charset="0"/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0" y="6351707"/>
            <a:ext cx="9180871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2989302"/>
            <a:ext cx="6591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en-US" altLang="ko-KR" dirty="0" smtClean="0"/>
          </a:p>
        </p:txBody>
      </p:sp>
      <p:sp>
        <p:nvSpPr>
          <p:cNvPr id="7" name="Rectangle 6"/>
          <p:cNvSpPr/>
          <p:nvPr/>
        </p:nvSpPr>
        <p:spPr>
          <a:xfrm>
            <a:off x="1562100" y="3543300"/>
            <a:ext cx="678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kumimoji="1"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1695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26709" y="22780"/>
            <a:ext cx="1550709" cy="891619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  </a:t>
            </a:r>
            <a:r>
              <a:rPr lang="en-US" altLang="ko-KR" sz="2500" dirty="0" smtClean="0">
                <a:solidFill>
                  <a:schemeClr val="bg1"/>
                </a:solidFill>
              </a:rPr>
              <a:t>P. 32</a:t>
            </a:r>
            <a:endParaRPr lang="en-US" sz="25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2394527"/>
            <a:ext cx="403398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아</a:t>
            </a:r>
            <a:r>
              <a:rPr lang="ko-KR" altLang="en-US" dirty="0">
                <a:solidFill>
                  <a:srgbClr val="FF0000"/>
                </a:solidFill>
              </a:rPr>
              <a:t>빠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5527" y="-28864"/>
            <a:ext cx="7638473" cy="13415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5526" y="1312718"/>
            <a:ext cx="7146637" cy="503898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389486" y="5181600"/>
            <a:ext cx="1850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안녕히 계세요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680979" y="1999301"/>
            <a:ext cx="16336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안녕하세요</a:t>
            </a:r>
            <a:r>
              <a:rPr lang="en-US" altLang="ko-KR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733800" y="3661002"/>
            <a:ext cx="948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안녕</a:t>
            </a:r>
            <a:r>
              <a:rPr lang="en-US" altLang="ko-KR" dirty="0" smtClean="0">
                <a:solidFill>
                  <a:srgbClr val="FF0000"/>
                </a:solidFill>
              </a:rPr>
              <a:t>?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04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2" grpId="0"/>
      <p:bldP spid="2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15141"/>
            <a:ext cx="2351856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r>
              <a:rPr lang="en-US" altLang="ko-KR" sz="2500" dirty="0" smtClean="0">
                <a:solidFill>
                  <a:schemeClr val="bg1"/>
                </a:solidFill>
              </a:rPr>
              <a:t>workbook </a:t>
            </a:r>
            <a:r>
              <a:rPr lang="en-US" altLang="ko-KR" sz="2500" dirty="0" smtClean="0">
                <a:solidFill>
                  <a:schemeClr val="bg1"/>
                </a:solidFill>
              </a:rPr>
              <a:t>P. 33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4" y="926917"/>
            <a:ext cx="5340629" cy="389215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538738" y="2930106"/>
            <a:ext cx="1523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이에요</a:t>
            </a:r>
            <a:r>
              <a:rPr lang="en-US" altLang="ko-KR" sz="1600" dirty="0" smtClean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49945" y="4100424"/>
            <a:ext cx="16440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예요</a:t>
            </a:r>
            <a:r>
              <a:rPr lang="en-US" altLang="ko-KR" sz="1600" dirty="0" smtClean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4840" y="1256723"/>
            <a:ext cx="4419600" cy="3562350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6477000" y="1617453"/>
            <a:ext cx="16440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이에요</a:t>
            </a:r>
            <a:r>
              <a:rPr lang="en-US" altLang="ko-KR" sz="1600" dirty="0" smtClean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36987" y="2750973"/>
            <a:ext cx="16440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이에요</a:t>
            </a:r>
            <a:r>
              <a:rPr lang="en-US" altLang="ko-KR" sz="1600" dirty="0" smtClean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883793" y="3886200"/>
            <a:ext cx="16440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선생님이에요</a:t>
            </a:r>
            <a:r>
              <a:rPr lang="en-US" altLang="ko-KR" sz="1600" dirty="0" smtClean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99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22" grpId="0"/>
      <p:bldP spid="23" grpId="0"/>
      <p:bldP spid="2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15141"/>
            <a:ext cx="2275656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r>
              <a:rPr lang="en-US" altLang="ko-KR" sz="2500" dirty="0" smtClean="0">
                <a:solidFill>
                  <a:schemeClr val="bg1"/>
                </a:solidFill>
              </a:rPr>
              <a:t>workbook </a:t>
            </a:r>
            <a:r>
              <a:rPr lang="en-US" altLang="ko-KR" sz="2500" dirty="0">
                <a:solidFill>
                  <a:schemeClr val="bg1"/>
                </a:solidFill>
              </a:rPr>
              <a:t>P. 34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965" y="1041144"/>
            <a:ext cx="8229600" cy="470981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960853" y="4815636"/>
            <a:ext cx="1523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이에요</a:t>
            </a:r>
            <a:r>
              <a:rPr lang="en-US" altLang="ko-KR" sz="1600" dirty="0" smtClean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19800" y="3446514"/>
            <a:ext cx="1523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이에요</a:t>
            </a:r>
            <a:r>
              <a:rPr lang="en-US" altLang="ko-KR" sz="1600" dirty="0" smtClean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27238" y="3446514"/>
            <a:ext cx="609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은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345711" y="4846608"/>
            <a:ext cx="688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은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77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5" grpId="0"/>
      <p:bldP spid="2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15141"/>
            <a:ext cx="2428056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r>
              <a:rPr lang="en-US" altLang="ko-KR" sz="2500" dirty="0" smtClean="0">
                <a:solidFill>
                  <a:schemeClr val="bg1"/>
                </a:solidFill>
              </a:rPr>
              <a:t>workbook </a:t>
            </a:r>
            <a:r>
              <a:rPr lang="en-US" altLang="ko-KR" sz="2500" dirty="0">
                <a:solidFill>
                  <a:schemeClr val="bg1"/>
                </a:solidFill>
              </a:rPr>
              <a:t>P. 34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715416"/>
            <a:ext cx="7961144" cy="506341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478029" y="4964587"/>
            <a:ext cx="21497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프랑스 사람이에요</a:t>
            </a:r>
            <a:r>
              <a:rPr lang="en-US" altLang="ko-KR" sz="1600" dirty="0" smtClean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482086" y="1553422"/>
            <a:ext cx="1523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이에요</a:t>
            </a:r>
            <a:r>
              <a:rPr lang="en-US" altLang="ko-KR" sz="1600" dirty="0" smtClean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63209" y="1561669"/>
            <a:ext cx="398847" cy="279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는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075546" y="4961954"/>
            <a:ext cx="3440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는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19601" y="3247122"/>
            <a:ext cx="20573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한</a:t>
            </a:r>
            <a:r>
              <a:rPr lang="ko-KR" altLang="en-US" sz="1600" dirty="0" smtClean="0">
                <a:solidFill>
                  <a:srgbClr val="FF0000"/>
                </a:solidFill>
              </a:rPr>
              <a:t>국 </a:t>
            </a:r>
            <a:r>
              <a:rPr lang="ko-KR" altLang="en-US" sz="1600" dirty="0" smtClean="0">
                <a:solidFill>
                  <a:srgbClr val="FF0000"/>
                </a:solidFill>
              </a:rPr>
              <a:t>사람이에요</a:t>
            </a:r>
            <a:r>
              <a:rPr lang="en-US" altLang="ko-KR" sz="1600" dirty="0" smtClean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90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5" grpId="0"/>
      <p:bldP spid="26" grpId="0"/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2275656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 workbook </a:t>
            </a:r>
            <a:r>
              <a:rPr lang="en-US" altLang="ko-KR" sz="2500" dirty="0">
                <a:solidFill>
                  <a:schemeClr val="bg1"/>
                </a:solidFill>
              </a:rPr>
              <a:t>P. 35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477054"/>
            <a:ext cx="7924800" cy="564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8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2275656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 workbook </a:t>
            </a:r>
            <a:r>
              <a:rPr lang="en-US" altLang="ko-KR" sz="2500" dirty="0">
                <a:solidFill>
                  <a:schemeClr val="bg1"/>
                </a:solidFill>
              </a:rPr>
              <a:t>P. 35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762000"/>
            <a:ext cx="73152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53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:a16="http://schemas.microsoft.com/office/drawing/2014/main" xmlns="" id="{86FB7294-E565-4341-8A59-C6E8946EB3A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344" y="0"/>
            <a:ext cx="9133656" cy="1907617"/>
          </a:xfrm>
          <a:solidFill>
            <a:schemeClr val="accent3">
              <a:lumMod val="75000"/>
            </a:schemeClr>
          </a:solidFill>
        </p:spPr>
        <p:txBody>
          <a:bodyPr/>
          <a:lstStyle/>
          <a:p>
            <a:r>
              <a:rPr kumimoji="1" lang="en-US" altLang="en-US" b="1">
                <a:solidFill>
                  <a:schemeClr val="bg1"/>
                </a:solidFill>
              </a:rPr>
              <a:t>수고하셨습니다</a:t>
            </a:r>
            <a:r>
              <a:rPr kumimoji="1" lang="en-US" altLang="ko-KR" b="1">
                <a:solidFill>
                  <a:schemeClr val="bg1"/>
                </a:solidFill>
              </a:rPr>
              <a:t>!</a:t>
            </a:r>
            <a:endParaRPr kumimoji="1" lang="en-US" altLang="en-US" b="1">
              <a:solidFill>
                <a:schemeClr val="bg1"/>
              </a:solidFill>
            </a:endParaRPr>
          </a:p>
        </p:txBody>
      </p:sp>
      <p:pic>
        <p:nvPicPr>
          <p:cNvPr id="97282" name="내용 개체 틀 4">
            <a:extLst>
              <a:ext uri="{FF2B5EF4-FFF2-40B4-BE49-F238E27FC236}">
                <a16:creationId xmlns:a16="http://schemas.microsoft.com/office/drawing/2014/main" xmlns="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9800" y="2362200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829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6041"/>
            <a:ext cx="8752657" cy="941506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en-US" b="1" dirty="0" smtClean="0"/>
              <a:t>Reference</a:t>
            </a:r>
            <a:r>
              <a:rPr lang="en-US" b="1" dirty="0"/>
              <a:t>s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2400" y="1371600"/>
            <a:ext cx="8828857" cy="4980107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 smtClean="0"/>
              <a:t>• </a:t>
            </a:r>
            <a:r>
              <a:rPr lang="ko-KR" altLang="en-US" sz="2400" dirty="0" smtClean="0"/>
              <a:t>재외동포를 </a:t>
            </a:r>
            <a:r>
              <a:rPr lang="ko-KR" altLang="en-US" sz="2400" dirty="0"/>
              <a:t>위한 한국어 </a:t>
            </a:r>
            <a:r>
              <a:rPr lang="en-US" altLang="ko-KR" sz="2400" dirty="0" smtClean="0"/>
              <a:t>1-1</a:t>
            </a:r>
            <a:r>
              <a:rPr lang="en-US" altLang="ko-KR" sz="2400" dirty="0"/>
              <a:t> (</a:t>
            </a:r>
            <a:r>
              <a:rPr lang="ko-KR" altLang="en-US" sz="2400" dirty="0"/>
              <a:t>영어권</a:t>
            </a:r>
            <a:r>
              <a:rPr lang="en-US" altLang="ko-KR" sz="2400" dirty="0"/>
              <a:t>)  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• </a:t>
            </a:r>
            <a:r>
              <a:rPr lang="ko-KR" altLang="en-US" sz="2400" dirty="0" smtClean="0"/>
              <a:t>재외동포를 </a:t>
            </a:r>
            <a:r>
              <a:rPr lang="ko-KR" altLang="en-US" sz="2400" dirty="0"/>
              <a:t>위한 한국어 </a:t>
            </a:r>
            <a:r>
              <a:rPr lang="en-US" altLang="ko-KR" sz="2400" dirty="0" smtClean="0"/>
              <a:t>1-1</a:t>
            </a:r>
            <a:r>
              <a:rPr lang="en-US" altLang="ko-KR" sz="2400" dirty="0"/>
              <a:t> (</a:t>
            </a:r>
            <a:r>
              <a:rPr lang="ko-KR" altLang="en-US" sz="2400" dirty="0"/>
              <a:t>범용</a:t>
            </a:r>
            <a:r>
              <a:rPr lang="en-US" altLang="ko-KR" sz="2400" dirty="0"/>
              <a:t>) </a:t>
            </a:r>
            <a:endParaRPr lang="en-US" altLang="ko-KR" sz="2400" dirty="0" smtClean="0"/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ko-KR" altLang="en-US" sz="2400" dirty="0" smtClean="0"/>
              <a:t>핑크퐁</a:t>
            </a:r>
            <a:r>
              <a:rPr lang="en-US" altLang="ko-KR" sz="2400" dirty="0" smtClean="0"/>
              <a:t>&lt;</a:t>
            </a:r>
            <a:r>
              <a:rPr lang="ko-KR" altLang="en-US" sz="2400" dirty="0" smtClean="0"/>
              <a:t>콩쥐 팥쥐</a:t>
            </a:r>
            <a:r>
              <a:rPr lang="en-US" altLang="ko-KR" sz="2400" dirty="0" smtClean="0"/>
              <a:t>&gt;</a:t>
            </a:r>
          </a:p>
          <a:p>
            <a:pPr marL="0" indent="0">
              <a:buNone/>
            </a:pPr>
            <a:r>
              <a:rPr lang="en-US" altLang="ko-KR" sz="2400" dirty="0"/>
              <a:t>• </a:t>
            </a:r>
            <a:r>
              <a:rPr lang="en-US" sz="2400" dirty="0">
                <a:hlinkClick r:id="rId2"/>
              </a:rPr>
              <a:t>https://www.youtube.com/watch?v=c1n0G1qnBfk&amp;t=102s</a:t>
            </a:r>
            <a:endParaRPr lang="en-US" sz="2400" dirty="0"/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r>
              <a:rPr lang="ko-KR" altLang="en-US" sz="2400" dirty="0" smtClean="0"/>
              <a:t>베이직코리안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• </a:t>
            </a:r>
            <a:r>
              <a:rPr lang="en-US" altLang="ko-KR" sz="2400" dirty="0">
                <a:solidFill>
                  <a:srgbClr val="00B0F0"/>
                </a:solidFill>
                <a:hlinkClick r:id="rId3"/>
              </a:rPr>
              <a:t>https://www.youtube.com/watch?v=xwJADfXcxNA</a:t>
            </a:r>
            <a:endParaRPr lang="en-US" altLang="ko-KR" sz="2400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altLang="ko-KR" sz="2400" dirty="0" smtClean="0"/>
              <a:t>•</a:t>
            </a:r>
            <a:r>
              <a:rPr lang="en-US" altLang="ko-KR" sz="2400" dirty="0">
                <a:solidFill>
                  <a:srgbClr val="00B0F0"/>
                </a:solidFill>
                <a:hlinkClick r:id="rId4"/>
              </a:rPr>
              <a:t> https://</a:t>
            </a:r>
            <a:r>
              <a:rPr lang="en-US" altLang="ko-KR" sz="2400" dirty="0" smtClean="0">
                <a:solidFill>
                  <a:srgbClr val="00B0F0"/>
                </a:solidFill>
                <a:hlinkClick r:id="rId4"/>
              </a:rPr>
              <a:t>www.youtube.com/watch?v=X6P1wU-Rbo8&amp;t=19s</a:t>
            </a:r>
            <a:endParaRPr lang="en-US" altLang="ko-KR" sz="2400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ko-KR" altLang="en-US" sz="2400" dirty="0" smtClean="0"/>
              <a:t>토토의 유아생활</a:t>
            </a:r>
            <a:r>
              <a:rPr lang="en-US" altLang="ko-KR" sz="2400" dirty="0" smtClean="0"/>
              <a:t>-</a:t>
            </a:r>
            <a:r>
              <a:rPr lang="ko-KR" altLang="en-US" sz="2400" dirty="0" smtClean="0"/>
              <a:t>세계의 인사법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• </a:t>
            </a:r>
            <a:r>
              <a:rPr lang="en-US" altLang="ko-KR" sz="2400" dirty="0" smtClean="0">
                <a:solidFill>
                  <a:srgbClr val="00B0F0"/>
                </a:solidFill>
                <a:hlinkClick r:id="rId5"/>
              </a:rPr>
              <a:t>https</a:t>
            </a:r>
            <a:r>
              <a:rPr lang="en-US" altLang="ko-KR" sz="2400" dirty="0">
                <a:solidFill>
                  <a:srgbClr val="00B0F0"/>
                </a:solidFill>
                <a:hlinkClick r:id="rId5"/>
              </a:rPr>
              <a:t>://www.youtube.com/watch?v=EII6Sz-ELWY</a:t>
            </a:r>
            <a:endParaRPr lang="en-US" altLang="ko-KR" sz="2400" dirty="0" smtClean="0"/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ko-KR" altLang="en-US" sz="2400" dirty="0"/>
              <a:t/>
            </a:r>
            <a:br>
              <a:rPr lang="ko-KR" altLang="en-US" sz="2400" dirty="0"/>
            </a:br>
            <a:r>
              <a:rPr lang="ko-KR" altLang="en-US" sz="2400" dirty="0"/>
              <a:t/>
            </a:r>
            <a:br>
              <a:rPr lang="ko-KR" alt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3610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3300" dirty="0" smtClean="0"/>
              <a:t/>
            </a:r>
            <a:br>
              <a:rPr lang="en-US" altLang="ko-KR" sz="3300" dirty="0" smtClean="0"/>
            </a:br>
            <a:r>
              <a:rPr lang="en-US" altLang="ko-KR" sz="3300" dirty="0" smtClean="0"/>
              <a:t/>
            </a:r>
            <a:br>
              <a:rPr lang="en-US" altLang="ko-KR" sz="3300" dirty="0" smtClean="0"/>
            </a:br>
            <a:r>
              <a:rPr lang="en-US" altLang="ko-KR" dirty="0" smtClean="0"/>
              <a:t>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408954" y="1465721"/>
            <a:ext cx="8049246" cy="4789606"/>
          </a:xfrm>
          <a:prstGeom prst="roundRect">
            <a:avLst>
              <a:gd name="adj" fmla="val 8554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2800" dirty="0" smtClean="0"/>
              <a:t>선생님</a:t>
            </a:r>
            <a:r>
              <a:rPr lang="en-US" altLang="ko-KR" sz="2800" dirty="0" smtClean="0"/>
              <a:t>: </a:t>
            </a:r>
            <a:r>
              <a:rPr lang="ko-KR" altLang="en-US" sz="3600" b="1" dirty="0" smtClean="0"/>
              <a:t>안녕하세요</a:t>
            </a:r>
            <a:r>
              <a:rPr lang="en-US" altLang="ko-KR" sz="3600" b="1" dirty="0" smtClean="0"/>
              <a:t>?</a:t>
            </a:r>
            <a:endParaRPr lang="en-US" altLang="ko-KR" sz="3600" b="1" dirty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800" dirty="0" smtClean="0">
                <a:solidFill>
                  <a:schemeClr val="tx1"/>
                </a:solidFill>
              </a:rPr>
              <a:t>민수    </a:t>
            </a:r>
            <a:r>
              <a:rPr lang="en-US" altLang="ko-KR" sz="2800" dirty="0" smtClean="0">
                <a:solidFill>
                  <a:schemeClr val="tx1"/>
                </a:solidFill>
              </a:rPr>
              <a:t>: </a:t>
            </a:r>
            <a:r>
              <a:rPr lang="ko-KR" altLang="en-US" sz="3600" b="1" dirty="0" smtClean="0"/>
              <a:t>안녕하세요</a:t>
            </a:r>
            <a:r>
              <a:rPr lang="en-US" altLang="ko-KR" sz="3600" b="1" dirty="0" smtClean="0"/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2800" dirty="0" smtClean="0">
                <a:solidFill>
                  <a:schemeClr val="tx1"/>
                </a:solidFill>
              </a:rPr>
              <a:t>선생님</a:t>
            </a:r>
            <a:r>
              <a:rPr lang="en-US" altLang="ko-KR" sz="2800" dirty="0" smtClean="0">
                <a:solidFill>
                  <a:schemeClr val="tx1"/>
                </a:solidFill>
              </a:rPr>
              <a:t>: </a:t>
            </a:r>
            <a:r>
              <a:rPr lang="ko-KR" altLang="en-US" sz="3600" b="1" dirty="0" smtClean="0">
                <a:solidFill>
                  <a:schemeClr val="tx1"/>
                </a:solidFill>
              </a:rPr>
              <a:t>이름이 </a:t>
            </a:r>
            <a:r>
              <a:rPr lang="ko-KR" altLang="en-US" sz="3600" b="1" dirty="0" smtClean="0">
                <a:solidFill>
                  <a:schemeClr val="tx1"/>
                </a:solidFill>
              </a:rPr>
              <a:t>뭐예요</a:t>
            </a:r>
            <a:r>
              <a:rPr lang="en-US" altLang="ko-KR" sz="3600" b="1" dirty="0" smtClean="0">
                <a:solidFill>
                  <a:schemeClr val="tx1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2800" dirty="0" smtClean="0">
                <a:solidFill>
                  <a:schemeClr val="tx1"/>
                </a:solidFill>
              </a:rPr>
              <a:t>민수     </a:t>
            </a:r>
            <a:r>
              <a:rPr lang="en-US" altLang="ko-KR" sz="2800" dirty="0" smtClean="0">
                <a:solidFill>
                  <a:schemeClr val="tx1"/>
                </a:solidFill>
              </a:rPr>
              <a:t>: </a:t>
            </a:r>
            <a:r>
              <a:rPr lang="ko-KR" altLang="en-US" sz="3600" b="1" dirty="0" smtClean="0">
                <a:solidFill>
                  <a:schemeClr val="tx1"/>
                </a:solidFill>
              </a:rPr>
              <a:t>저는 </a:t>
            </a:r>
            <a:r>
              <a:rPr lang="ko-KR" altLang="en-US" sz="3600" b="1" dirty="0" smtClean="0">
                <a:solidFill>
                  <a:schemeClr val="tx1"/>
                </a:solidFill>
              </a:rPr>
              <a:t>김민수예요</a:t>
            </a:r>
            <a:r>
              <a:rPr lang="en-US" altLang="ko-KR" sz="3600" b="1" dirty="0" smtClean="0">
                <a:solidFill>
                  <a:schemeClr val="tx1"/>
                </a:solidFill>
              </a:rPr>
              <a:t>.</a:t>
            </a:r>
            <a:endParaRPr lang="en-US" altLang="ko-KR" sz="36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3600" dirty="0" smtClean="0">
                <a:solidFill>
                  <a:schemeClr val="tx1"/>
                </a:solidFill>
              </a:rPr>
              <a:t> </a:t>
            </a:r>
            <a:r>
              <a:rPr lang="ko-KR" altLang="en-US" sz="2800" dirty="0" smtClean="0">
                <a:solidFill>
                  <a:schemeClr val="tx1"/>
                </a:solidFill>
              </a:rPr>
              <a:t>선생님</a:t>
            </a:r>
            <a:r>
              <a:rPr lang="en-US" altLang="ko-KR" sz="2800" dirty="0" smtClean="0">
                <a:solidFill>
                  <a:schemeClr val="tx1"/>
                </a:solidFill>
              </a:rPr>
              <a:t>: </a:t>
            </a:r>
            <a:r>
              <a:rPr lang="ko-KR" altLang="en-US" sz="3600" b="1" dirty="0" smtClean="0">
                <a:solidFill>
                  <a:schemeClr val="tx1"/>
                </a:solidFill>
              </a:rPr>
              <a:t>저는 </a:t>
            </a:r>
            <a:r>
              <a:rPr lang="ko-KR" altLang="en-US" sz="3600" b="1" dirty="0" smtClean="0">
                <a:solidFill>
                  <a:schemeClr val="tx1"/>
                </a:solidFill>
              </a:rPr>
              <a:t>이수진이에요</a:t>
            </a:r>
            <a:r>
              <a:rPr lang="en-US" altLang="ko-KR" sz="3600" b="1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3600" b="1" dirty="0">
                <a:solidFill>
                  <a:schemeClr val="tx1"/>
                </a:solidFill>
              </a:rPr>
              <a:t> </a:t>
            </a:r>
            <a:r>
              <a:rPr lang="en-US" altLang="ko-KR" sz="3600" b="1" dirty="0" smtClean="0">
                <a:solidFill>
                  <a:schemeClr val="tx1"/>
                </a:solidFill>
              </a:rPr>
              <a:t>            </a:t>
            </a:r>
            <a:r>
              <a:rPr lang="ko-KR" altLang="en-US" sz="3600" b="1" dirty="0" smtClean="0">
                <a:solidFill>
                  <a:schemeClr val="tx1"/>
                </a:solidFill>
              </a:rPr>
              <a:t>만나서 반가워요</a:t>
            </a:r>
            <a:r>
              <a:rPr lang="en-US" altLang="ko-KR" sz="3600" b="1" dirty="0" smtClean="0">
                <a:solidFill>
                  <a:schemeClr val="tx1"/>
                </a:solidFill>
              </a:rPr>
              <a:t>.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2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53163" y="3494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b="1" dirty="0" smtClean="0"/>
              <a:t> </a:t>
            </a:r>
            <a:r>
              <a:rPr kumimoji="1" lang="en-US" altLang="ko-KR" sz="2400" b="1" dirty="0" smtClean="0">
                <a:solidFill>
                  <a:schemeClr val="bg1"/>
                </a:solidFill>
              </a:rPr>
              <a:t>P. 60</a:t>
            </a:r>
            <a:r>
              <a:rPr kumimoji="1" lang="en-US" altLang="ko-KR" sz="2400" b="1" dirty="0">
                <a:solidFill>
                  <a:schemeClr val="bg1"/>
                </a:solidFill>
              </a:rPr>
              <a:t> </a:t>
            </a:r>
            <a:r>
              <a:rPr kumimoji="1" lang="ko-KR" altLang="en-US" sz="2400" b="1" dirty="0" smtClean="0">
                <a:solidFill>
                  <a:schemeClr val="bg1"/>
                </a:solidFill>
              </a:rPr>
              <a:t>다음 </a:t>
            </a:r>
            <a:r>
              <a:rPr kumimoji="1" lang="ko-KR" altLang="en-US" sz="2400" b="1" dirty="0" smtClean="0">
                <a:solidFill>
                  <a:schemeClr val="bg1"/>
                </a:solidFill>
              </a:rPr>
              <a:t>대화를 듣고 따라 </a:t>
            </a:r>
            <a:r>
              <a:rPr kumimoji="1" lang="ko-KR" altLang="en-US" sz="2400" b="1" dirty="0" smtClean="0">
                <a:solidFill>
                  <a:schemeClr val="bg1"/>
                </a:solidFill>
              </a:rPr>
              <a:t>읽어 봐요</a:t>
            </a:r>
            <a:r>
              <a:rPr kumimoji="1" lang="en-US" altLang="ko-KR" sz="2400" b="1" dirty="0" smtClean="0">
                <a:solidFill>
                  <a:schemeClr val="bg1"/>
                </a:solidFill>
              </a:rPr>
              <a:t>.</a:t>
            </a:r>
            <a:endParaRPr kumimoji="1" lang="en-US" altLang="en-US" sz="2800" b="1" dirty="0">
              <a:solidFill>
                <a:schemeClr val="bg1"/>
              </a:solidFill>
            </a:endParaRPr>
          </a:p>
        </p:txBody>
      </p:sp>
      <p:sp>
        <p:nvSpPr>
          <p:cNvPr id="13" name="Cloud Callout 12"/>
          <p:cNvSpPr/>
          <p:nvPr/>
        </p:nvSpPr>
        <p:spPr>
          <a:xfrm>
            <a:off x="6310623" y="3538301"/>
            <a:ext cx="2833377" cy="1943100"/>
          </a:xfrm>
          <a:prstGeom prst="cloudCallout">
            <a:avLst>
              <a:gd name="adj1" fmla="val 13312"/>
              <a:gd name="adj2" fmla="val -107901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</a:rPr>
              <a:t>Tip</a:t>
            </a:r>
            <a:r>
              <a:rPr lang="en-US" altLang="ko-KR" sz="1400" dirty="0" smtClean="0">
                <a:solidFill>
                  <a:schemeClr val="tx1"/>
                </a:solidFill>
              </a:rPr>
              <a:t>: </a:t>
            </a:r>
            <a:r>
              <a:rPr lang="ko-KR" altLang="en-US" sz="1400" dirty="0" smtClean="0">
                <a:solidFill>
                  <a:schemeClr val="tx1"/>
                </a:solidFill>
              </a:rPr>
              <a:t>슬라이드쇼로  </a:t>
            </a:r>
            <a:r>
              <a:rPr lang="ko-KR" altLang="en-US" sz="1400" dirty="0" smtClean="0">
                <a:solidFill>
                  <a:schemeClr val="tx1"/>
                </a:solidFill>
              </a:rPr>
              <a:t>소리 </a:t>
            </a:r>
            <a:r>
              <a:rPr lang="ko-KR" altLang="en-US" sz="1400" dirty="0" smtClean="0">
                <a:solidFill>
                  <a:schemeClr val="tx1"/>
                </a:solidFill>
              </a:rPr>
              <a:t>재생 후 </a:t>
            </a:r>
            <a:r>
              <a:rPr lang="ko-KR" altLang="en-US" sz="1400" dirty="0" smtClean="0">
                <a:solidFill>
                  <a:schemeClr val="tx1"/>
                </a:solidFill>
              </a:rPr>
              <a:t>기다리면 읽는 순서에 맞게 문장이 </a:t>
            </a:r>
            <a:r>
              <a:rPr lang="ko-KR" altLang="en-US" sz="1400" dirty="0" smtClean="0">
                <a:solidFill>
                  <a:schemeClr val="tx1"/>
                </a:solidFill>
              </a:rPr>
              <a:t>자동으로나타납니다</a:t>
            </a:r>
            <a:r>
              <a:rPr lang="en-US" altLang="ko-KR" sz="1400" dirty="0" smtClean="0">
                <a:solidFill>
                  <a:schemeClr val="tx1"/>
                </a:solidFill>
              </a:rPr>
              <a:t>.</a:t>
            </a: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716037"/>
            <a:ext cx="8686800" cy="733425"/>
          </a:xfrm>
          <a:prstGeom prst="rect">
            <a:avLst/>
          </a:prstGeom>
        </p:spPr>
      </p:pic>
      <p:pic>
        <p:nvPicPr>
          <p:cNvPr id="5" name="Track 01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03" y="1369574"/>
            <a:ext cx="892299" cy="95020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8224"/>
    </mc:Choice>
    <mc:Fallback xmlns="">
      <p:transition advTm="382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189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189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27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279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3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3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000944" y="1159867"/>
            <a:ext cx="3581400" cy="4928844"/>
          </a:xfrm>
          <a:noFill/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ko-KR" altLang="en-US" b="1" dirty="0" smtClean="0"/>
              <a:t>안녕하세요</a:t>
            </a:r>
            <a:r>
              <a:rPr lang="en-US" altLang="ko-KR" b="1" dirty="0" smtClean="0"/>
              <a:t>?</a:t>
            </a:r>
          </a:p>
          <a:p>
            <a:pPr>
              <a:lnSpc>
                <a:spcPct val="110000"/>
              </a:lnSpc>
            </a:pPr>
            <a:r>
              <a:rPr lang="ko-KR" altLang="en-US" b="1" dirty="0" smtClean="0"/>
              <a:t>안녕</a:t>
            </a:r>
            <a:endParaRPr lang="en-US" altLang="ko-KR" b="1" dirty="0" smtClean="0"/>
          </a:p>
          <a:p>
            <a:pPr>
              <a:lnSpc>
                <a:spcPct val="110000"/>
              </a:lnSpc>
            </a:pPr>
            <a:r>
              <a:rPr lang="ko-KR" altLang="en-US" b="1" dirty="0" smtClean="0"/>
              <a:t>만나서 반가워요</a:t>
            </a:r>
            <a:endParaRPr lang="en-US" altLang="ko-KR" b="1" dirty="0" smtClean="0"/>
          </a:p>
          <a:p>
            <a:pPr>
              <a:lnSpc>
                <a:spcPct val="110000"/>
              </a:lnSpc>
            </a:pPr>
            <a:r>
              <a:rPr lang="ko-KR" altLang="en-US" b="1" dirty="0" smtClean="0"/>
              <a:t>이름이 뭐예요</a:t>
            </a:r>
            <a:r>
              <a:rPr lang="en-US" altLang="ko-KR" b="1" dirty="0" smtClean="0"/>
              <a:t>?</a:t>
            </a:r>
          </a:p>
          <a:p>
            <a:pPr>
              <a:lnSpc>
                <a:spcPct val="110000"/>
              </a:lnSpc>
            </a:pPr>
            <a:r>
              <a:rPr lang="ko-KR" altLang="en-US" b="1" dirty="0" smtClean="0"/>
              <a:t>안녕히 가세요</a:t>
            </a:r>
            <a:r>
              <a:rPr lang="en-US" altLang="ko-KR" b="1" dirty="0" smtClean="0"/>
              <a:t>.</a:t>
            </a:r>
          </a:p>
          <a:p>
            <a:pPr>
              <a:lnSpc>
                <a:spcPct val="110000"/>
              </a:lnSpc>
            </a:pPr>
            <a:r>
              <a:rPr lang="ko-KR" altLang="en-US" b="1" dirty="0" smtClean="0"/>
              <a:t>안녕히 계세요</a:t>
            </a:r>
            <a:r>
              <a:rPr lang="en-US" altLang="ko-KR" b="1" dirty="0" smtClean="0"/>
              <a:t>.</a:t>
            </a:r>
          </a:p>
          <a:p>
            <a:pPr>
              <a:lnSpc>
                <a:spcPct val="110000"/>
              </a:lnSpc>
            </a:pPr>
            <a:r>
              <a:rPr lang="ko-KR" altLang="en-US" b="1" dirty="0" smtClean="0"/>
              <a:t>한국</a:t>
            </a:r>
            <a:endParaRPr lang="en-US" altLang="ko-KR" b="1" dirty="0" smtClean="0"/>
          </a:p>
          <a:p>
            <a:pPr>
              <a:lnSpc>
                <a:spcPct val="110000"/>
              </a:lnSpc>
            </a:pPr>
            <a:r>
              <a:rPr lang="ko-KR" altLang="en-US" b="1" dirty="0" smtClean="0"/>
              <a:t>독일</a:t>
            </a:r>
            <a:endParaRPr lang="en-US" altLang="ko-KR" b="1" dirty="0" smtClean="0"/>
          </a:p>
          <a:p>
            <a:pPr>
              <a:lnSpc>
                <a:spcPct val="110000"/>
              </a:lnSpc>
            </a:pPr>
            <a:r>
              <a:rPr lang="ko-KR" altLang="en-US" b="1" dirty="0" smtClean="0"/>
              <a:t>미국</a:t>
            </a:r>
            <a:endParaRPr lang="en-US" altLang="ko-KR" b="1" dirty="0" smtClean="0"/>
          </a:p>
          <a:p>
            <a:pPr marL="0" indent="0">
              <a:lnSpc>
                <a:spcPct val="110000"/>
              </a:lnSpc>
              <a:buNone/>
            </a:pPr>
            <a:endParaRPr lang="en-US" altLang="ko-KR" sz="2400" b="1" dirty="0" smtClean="0"/>
          </a:p>
          <a:p>
            <a:pPr>
              <a:lnSpc>
                <a:spcPct val="110000"/>
              </a:lnSpc>
            </a:pPr>
            <a:endParaRPr lang="en-US" altLang="ko-KR" sz="2400" b="1" dirty="0"/>
          </a:p>
          <a:p>
            <a:pPr marL="0" indent="0">
              <a:buNone/>
            </a:pPr>
            <a:endParaRPr lang="en-US" altLang="ko-KR" sz="2000" b="1" dirty="0" smtClean="0"/>
          </a:p>
          <a:p>
            <a:endParaRPr lang="en-US" sz="20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419600" y="1066800"/>
            <a:ext cx="4191000" cy="4863281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Hello</a:t>
            </a:r>
            <a:endParaRPr lang="en-US" b="1" dirty="0"/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Hi</a:t>
            </a:r>
            <a:endParaRPr lang="en-US" b="1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Nice to meet you</a:t>
            </a:r>
            <a:endParaRPr lang="en-US" b="1" dirty="0"/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What is your name</a:t>
            </a:r>
            <a:endParaRPr lang="en-US" b="1" dirty="0"/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Goodbye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Goodbye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Korea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Germany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America</a:t>
            </a:r>
          </a:p>
          <a:p>
            <a:pPr marL="0" indent="0">
              <a:buNone/>
            </a:pP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0" y="27038"/>
            <a:ext cx="4267200" cy="58256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P</a:t>
            </a:r>
            <a:r>
              <a:rPr lang="en-US" sz="2800" dirty="0" smtClean="0"/>
              <a:t>. 61 </a:t>
            </a:r>
            <a:r>
              <a:rPr lang="ko-KR" altLang="en-US" sz="3200" b="1" dirty="0">
                <a:solidFill>
                  <a:schemeClr val="bg1"/>
                </a:solidFill>
                <a:latin typeface="Malgun Gothic (Body)"/>
              </a:rPr>
              <a:t>어휘 </a:t>
            </a:r>
            <a:r>
              <a:rPr lang="en-US" altLang="ko-KR" sz="3200" b="1" dirty="0">
                <a:solidFill>
                  <a:schemeClr val="bg1"/>
                </a:solidFill>
                <a:latin typeface="Malgun Gothic (Body)"/>
              </a:rPr>
              <a:t>Vocabulary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78822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108364" y="1343787"/>
            <a:ext cx="2895600" cy="4267200"/>
          </a:xfrm>
          <a:noFill/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ko-KR" altLang="en-US" sz="3600" b="1" dirty="0"/>
              <a:t>브라질</a:t>
            </a:r>
            <a:endParaRPr lang="en-US" altLang="ko-KR" sz="3600" b="1" dirty="0"/>
          </a:p>
          <a:p>
            <a:pPr>
              <a:lnSpc>
                <a:spcPct val="110000"/>
              </a:lnSpc>
            </a:pPr>
            <a:r>
              <a:rPr lang="ko-KR" altLang="en-US" sz="3600" b="1" dirty="0"/>
              <a:t>영국</a:t>
            </a:r>
            <a:endParaRPr lang="en-US" altLang="ko-KR" sz="3600" b="1" dirty="0"/>
          </a:p>
          <a:p>
            <a:pPr>
              <a:lnSpc>
                <a:spcPct val="110000"/>
              </a:lnSpc>
            </a:pPr>
            <a:r>
              <a:rPr lang="ko-KR" altLang="en-US" sz="3600" b="1" dirty="0" smtClean="0"/>
              <a:t>일본</a:t>
            </a:r>
            <a:endParaRPr lang="en-US" altLang="ko-KR" sz="3600" b="1" dirty="0" smtClean="0"/>
          </a:p>
          <a:p>
            <a:pPr>
              <a:lnSpc>
                <a:spcPct val="110000"/>
              </a:lnSpc>
            </a:pPr>
            <a:r>
              <a:rPr lang="ko-KR" altLang="en-US" sz="3600" b="1" dirty="0" smtClean="0"/>
              <a:t>중국</a:t>
            </a:r>
            <a:endParaRPr lang="en-US" altLang="ko-KR" sz="3600" b="1" dirty="0" smtClean="0"/>
          </a:p>
          <a:p>
            <a:pPr>
              <a:lnSpc>
                <a:spcPct val="110000"/>
              </a:lnSpc>
            </a:pPr>
            <a:r>
              <a:rPr lang="ko-KR" altLang="en-US" sz="3600" b="1" dirty="0" smtClean="0"/>
              <a:t>프랑스</a:t>
            </a:r>
            <a:endParaRPr lang="en-US" altLang="ko-KR" sz="3600" b="1" dirty="0" smtClean="0"/>
          </a:p>
          <a:p>
            <a:pPr>
              <a:lnSpc>
                <a:spcPct val="110000"/>
              </a:lnSpc>
            </a:pPr>
            <a:r>
              <a:rPr lang="ko-KR" altLang="en-US" sz="3600" b="1" dirty="0" smtClean="0"/>
              <a:t>호주</a:t>
            </a:r>
            <a:endParaRPr lang="en-US" altLang="ko-KR" sz="3600" b="1" dirty="0" smtClean="0"/>
          </a:p>
          <a:p>
            <a:pPr marL="0" indent="0">
              <a:lnSpc>
                <a:spcPct val="110000"/>
              </a:lnSpc>
              <a:buNone/>
            </a:pPr>
            <a:endParaRPr lang="en-US" altLang="ko-KR" sz="3600" b="1" dirty="0" smtClean="0"/>
          </a:p>
          <a:p>
            <a:pPr>
              <a:lnSpc>
                <a:spcPct val="110000"/>
              </a:lnSpc>
            </a:pPr>
            <a:endParaRPr lang="en-US" altLang="ko-KR" sz="3600" b="1" dirty="0"/>
          </a:p>
          <a:p>
            <a:pPr marL="0" indent="0">
              <a:buNone/>
            </a:pPr>
            <a:endParaRPr lang="en-US" altLang="ko-KR" sz="3200" b="1" dirty="0" smtClean="0"/>
          </a:p>
          <a:p>
            <a:endParaRPr lang="en-US" sz="32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800600" y="1343787"/>
            <a:ext cx="2971800" cy="4419600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rgbClr val="FF0000"/>
                </a:solidFill>
              </a:rPr>
              <a:t>Brazil</a:t>
            </a:r>
          </a:p>
          <a:p>
            <a:pPr marL="0" indent="0">
              <a:buNone/>
            </a:pPr>
            <a:r>
              <a:rPr lang="en-US" sz="4000" b="1" dirty="0">
                <a:solidFill>
                  <a:srgbClr val="FF0000"/>
                </a:solidFill>
              </a:rPr>
              <a:t>England</a:t>
            </a:r>
          </a:p>
          <a:p>
            <a:pPr marL="0" indent="0"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Japan</a:t>
            </a:r>
          </a:p>
          <a:p>
            <a:pPr marL="0" indent="0"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China</a:t>
            </a:r>
            <a:endParaRPr lang="en-US" sz="4000" b="1" dirty="0"/>
          </a:p>
          <a:p>
            <a:pPr marL="0" indent="0"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France</a:t>
            </a:r>
            <a:endParaRPr lang="en-US" sz="4000" b="1" dirty="0" smtClean="0"/>
          </a:p>
          <a:p>
            <a:pPr marL="0" indent="0"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Australia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0" y="27038"/>
            <a:ext cx="4114800" cy="58256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P</a:t>
            </a:r>
            <a:r>
              <a:rPr lang="en-US" sz="2800" dirty="0" smtClean="0"/>
              <a:t>. 61 </a:t>
            </a:r>
            <a:r>
              <a:rPr lang="ko-KR" altLang="en-US" sz="3200" b="1" dirty="0">
                <a:solidFill>
                  <a:schemeClr val="bg1"/>
                </a:solidFill>
                <a:latin typeface="Malgun Gothic (Body)"/>
              </a:rPr>
              <a:t>어휘 </a:t>
            </a:r>
            <a:r>
              <a:rPr lang="en-US" altLang="ko-KR" sz="3200" b="1" dirty="0">
                <a:solidFill>
                  <a:schemeClr val="bg1"/>
                </a:solidFill>
                <a:latin typeface="Malgun Gothic (Body)"/>
              </a:rPr>
              <a:t>Vocabulary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21097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04800" y="915945"/>
            <a:ext cx="1966768" cy="478602"/>
            <a:chOff x="1547994" y="1547997"/>
            <a:chExt cx="1079995" cy="252006"/>
          </a:xfrm>
        </p:grpSpPr>
        <p:sp>
          <p:nvSpPr>
            <p:cNvPr id="416" name="object 8"/>
            <p:cNvSpPr/>
            <p:nvPr/>
          </p:nvSpPr>
          <p:spPr>
            <a:xfrm>
              <a:off x="1547994" y="1547997"/>
              <a:ext cx="1079995" cy="252006"/>
            </a:xfrm>
            <a:custGeom>
              <a:avLst/>
              <a:gdLst/>
              <a:ahLst/>
              <a:cxnLst/>
              <a:rect l="l" t="t" r="r" b="b"/>
              <a:pathLst>
                <a:path w="1079995" h="252006">
                  <a:moveTo>
                    <a:pt x="990003" y="0"/>
                  </a:moveTo>
                  <a:lnTo>
                    <a:pt x="0" y="0"/>
                  </a:lnTo>
                  <a:lnTo>
                    <a:pt x="0" y="252006"/>
                  </a:lnTo>
                  <a:lnTo>
                    <a:pt x="990003" y="252006"/>
                  </a:lnTo>
                  <a:lnTo>
                    <a:pt x="1079995" y="118452"/>
                  </a:lnTo>
                  <a:lnTo>
                    <a:pt x="990003" y="0"/>
                  </a:lnTo>
                  <a:close/>
                </a:path>
              </a:pathLst>
            </a:custGeom>
            <a:solidFill>
              <a:srgbClr val="F79548"/>
            </a:solidFill>
          </p:spPr>
          <p:txBody>
            <a:bodyPr wrap="square" lIns="0" tIns="0" rIns="0" bIns="0" rtlCol="0" anchor="ctr" anchorCtr="0">
              <a:noAutofit/>
            </a:bodyPr>
            <a:lstStyle/>
            <a:p>
              <a:r>
                <a:rPr lang="ko-KR" altLang="en-US" b="1" dirty="0" smtClean="0">
                  <a:solidFill>
                    <a:schemeClr val="bg1"/>
                  </a:solidFill>
                  <a:latin typeface="+mn-ea"/>
                </a:rPr>
                <a:t> 어휘</a:t>
              </a:r>
              <a:r>
                <a:rPr lang="ko-KR" altLang="en-US" dirty="0" smtClean="0">
                  <a:solidFill>
                    <a:schemeClr val="bg1"/>
                  </a:solidFill>
                  <a:latin typeface="+mn-ea"/>
                </a:rPr>
                <a:t> </a:t>
              </a:r>
              <a:r>
                <a:rPr lang="en-US" altLang="ko-KR" sz="1400" b="1" dirty="0" smtClean="0">
                  <a:solidFill>
                    <a:schemeClr val="bg1"/>
                  </a:solidFill>
                  <a:latin typeface="+mn-ea"/>
                </a:rPr>
                <a:t>Vocabulary</a:t>
              </a:r>
              <a:endParaRPr sz="1400" b="1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417" name="object 9"/>
            <p:cNvSpPr/>
            <p:nvPr/>
          </p:nvSpPr>
          <p:spPr>
            <a:xfrm>
              <a:off x="1569168" y="1604115"/>
              <a:ext cx="0" cy="157238"/>
            </a:xfrm>
            <a:custGeom>
              <a:avLst/>
              <a:gdLst/>
              <a:ahLst/>
              <a:cxnLst/>
              <a:rect l="l" t="t" r="r" b="b"/>
              <a:pathLst>
                <a:path h="157238">
                  <a:moveTo>
                    <a:pt x="0" y="0"/>
                  </a:moveTo>
                  <a:lnTo>
                    <a:pt x="0" y="157238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8" name="object 10"/>
            <p:cNvSpPr/>
            <p:nvPr/>
          </p:nvSpPr>
          <p:spPr>
            <a:xfrm>
              <a:off x="1597825" y="1787920"/>
              <a:ext cx="890790" cy="0"/>
            </a:xfrm>
            <a:custGeom>
              <a:avLst/>
              <a:gdLst/>
              <a:ahLst/>
              <a:cxnLst/>
              <a:rect l="l" t="t" r="r" b="b"/>
              <a:pathLst>
                <a:path w="890790">
                  <a:moveTo>
                    <a:pt x="0" y="0"/>
                  </a:moveTo>
                  <a:lnTo>
                    <a:pt x="890790" y="0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9" name="object 11"/>
            <p:cNvSpPr/>
            <p:nvPr/>
          </p:nvSpPr>
          <p:spPr>
            <a:xfrm>
              <a:off x="2539319" y="1682083"/>
              <a:ext cx="56248" cy="69100"/>
            </a:xfrm>
            <a:custGeom>
              <a:avLst/>
              <a:gdLst/>
              <a:ahLst/>
              <a:cxnLst/>
              <a:rect l="l" t="t" r="r" b="b"/>
              <a:pathLst>
                <a:path w="56248" h="69100">
                  <a:moveTo>
                    <a:pt x="0" y="69100"/>
                  </a:moveTo>
                  <a:lnTo>
                    <a:pt x="56248" y="0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0" name="object 12"/>
            <p:cNvSpPr/>
            <p:nvPr/>
          </p:nvSpPr>
          <p:spPr>
            <a:xfrm>
              <a:off x="2528070" y="1581557"/>
              <a:ext cx="56248" cy="61937"/>
            </a:xfrm>
            <a:custGeom>
              <a:avLst/>
              <a:gdLst/>
              <a:ahLst/>
              <a:cxnLst/>
              <a:rect l="l" t="t" r="r" b="b"/>
              <a:pathLst>
                <a:path w="56248" h="61937">
                  <a:moveTo>
                    <a:pt x="56248" y="6193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1" name="object 13"/>
            <p:cNvSpPr/>
            <p:nvPr/>
          </p:nvSpPr>
          <p:spPr>
            <a:xfrm>
              <a:off x="1588122" y="1569172"/>
              <a:ext cx="890790" cy="0"/>
            </a:xfrm>
            <a:custGeom>
              <a:avLst/>
              <a:gdLst/>
              <a:ahLst/>
              <a:cxnLst/>
              <a:rect l="l" t="t" r="r" b="b"/>
              <a:pathLst>
                <a:path w="890790">
                  <a:moveTo>
                    <a:pt x="89079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2" name="object 14"/>
            <p:cNvSpPr/>
            <p:nvPr/>
          </p:nvSpPr>
          <p:spPr>
            <a:xfrm>
              <a:off x="1569168" y="177882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3" name="object 15"/>
            <p:cNvSpPr/>
            <p:nvPr/>
          </p:nvSpPr>
          <p:spPr>
            <a:xfrm>
              <a:off x="2516817" y="177882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4" name="object 16"/>
            <p:cNvSpPr/>
            <p:nvPr/>
          </p:nvSpPr>
          <p:spPr>
            <a:xfrm>
              <a:off x="2606822" y="166827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5" name="object 17"/>
            <p:cNvSpPr/>
            <p:nvPr/>
          </p:nvSpPr>
          <p:spPr>
            <a:xfrm>
              <a:off x="2516817" y="156917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6" name="object 18"/>
            <p:cNvSpPr/>
            <p:nvPr/>
          </p:nvSpPr>
          <p:spPr>
            <a:xfrm>
              <a:off x="1569168" y="156917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sp>
        <p:nvSpPr>
          <p:cNvPr id="620" name="object 26"/>
          <p:cNvSpPr txBox="1"/>
          <p:nvPr/>
        </p:nvSpPr>
        <p:spPr>
          <a:xfrm>
            <a:off x="2333140" y="1040512"/>
            <a:ext cx="4220060" cy="39915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33985">
              <a:lnSpc>
                <a:spcPct val="100000"/>
              </a:lnSpc>
            </a:pPr>
            <a:endParaRPr sz="2400" dirty="0">
              <a:latin typeface="Arial"/>
              <a:cs typeface="Arial"/>
            </a:endParaRPr>
          </a:p>
        </p:txBody>
      </p:sp>
      <p:sp>
        <p:nvSpPr>
          <p:cNvPr id="634" name="object 117"/>
          <p:cNvSpPr/>
          <p:nvPr/>
        </p:nvSpPr>
        <p:spPr>
          <a:xfrm>
            <a:off x="3454574" y="5320286"/>
            <a:ext cx="619858" cy="492609"/>
          </a:xfrm>
          <a:custGeom>
            <a:avLst/>
            <a:gdLst/>
            <a:ahLst/>
            <a:cxnLst/>
            <a:rect l="l" t="t" r="r" b="b"/>
            <a:pathLst>
              <a:path w="402463" h="291604">
                <a:moveTo>
                  <a:pt x="0" y="291604"/>
                </a:moveTo>
                <a:lnTo>
                  <a:pt x="402463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6" name="object 119"/>
          <p:cNvSpPr/>
          <p:nvPr/>
        </p:nvSpPr>
        <p:spPr>
          <a:xfrm>
            <a:off x="2519120" y="5553833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7" name="object 120"/>
          <p:cNvSpPr/>
          <p:nvPr/>
        </p:nvSpPr>
        <p:spPr>
          <a:xfrm>
            <a:off x="2511340" y="5711484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0"/>
                </a:moveTo>
                <a:lnTo>
                  <a:pt x="0" y="9622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8" name="object 121"/>
          <p:cNvSpPr/>
          <p:nvPr/>
        </p:nvSpPr>
        <p:spPr>
          <a:xfrm>
            <a:off x="2515804" y="5936164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9" name="object 122"/>
          <p:cNvSpPr/>
          <p:nvPr/>
        </p:nvSpPr>
        <p:spPr>
          <a:xfrm>
            <a:off x="2656048" y="6024729"/>
            <a:ext cx="763917" cy="0"/>
          </a:xfrm>
          <a:custGeom>
            <a:avLst/>
            <a:gdLst/>
            <a:ahLst/>
            <a:cxnLst/>
            <a:rect l="l" t="t" r="r" b="b"/>
            <a:pathLst>
              <a:path w="495998">
                <a:moveTo>
                  <a:pt x="0" y="0"/>
                </a:moveTo>
                <a:lnTo>
                  <a:pt x="495998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0" name="object 123"/>
          <p:cNvSpPr/>
          <p:nvPr/>
        </p:nvSpPr>
        <p:spPr>
          <a:xfrm>
            <a:off x="3474283" y="5953126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0" y="39487"/>
                </a:moveTo>
                <a:lnTo>
                  <a:pt x="10167" y="36174"/>
                </a:lnTo>
                <a:lnTo>
                  <a:pt x="20829" y="30990"/>
                </a:lnTo>
                <a:lnTo>
                  <a:pt x="31145" y="23512"/>
                </a:lnTo>
                <a:lnTo>
                  <a:pt x="40274" y="13322"/>
                </a:lnTo>
                <a:lnTo>
                  <a:pt x="47376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1" name="object 124"/>
          <p:cNvSpPr/>
          <p:nvPr/>
        </p:nvSpPr>
        <p:spPr>
          <a:xfrm>
            <a:off x="3555029" y="5699622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96227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2" name="object 125"/>
          <p:cNvSpPr/>
          <p:nvPr/>
        </p:nvSpPr>
        <p:spPr>
          <a:xfrm>
            <a:off x="3489756" y="5557468"/>
            <a:ext cx="60810" cy="80033"/>
          </a:xfrm>
          <a:custGeom>
            <a:avLst/>
            <a:gdLst/>
            <a:ahLst/>
            <a:cxnLst/>
            <a:rect l="l" t="t" r="r" b="b"/>
            <a:pathLst>
              <a:path w="39483" h="47376">
                <a:moveTo>
                  <a:pt x="39483" y="47376"/>
                </a:moveTo>
                <a:lnTo>
                  <a:pt x="36171" y="37208"/>
                </a:lnTo>
                <a:lnTo>
                  <a:pt x="30988" y="26546"/>
                </a:lnTo>
                <a:lnTo>
                  <a:pt x="23513" y="16230"/>
                </a:lnTo>
                <a:lnTo>
                  <a:pt x="13324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4" name="object 127"/>
          <p:cNvSpPr/>
          <p:nvPr/>
        </p:nvSpPr>
        <p:spPr>
          <a:xfrm>
            <a:off x="2511347" y="5655843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5" name="object 128"/>
          <p:cNvSpPr/>
          <p:nvPr/>
        </p:nvSpPr>
        <p:spPr>
          <a:xfrm>
            <a:off x="2511347" y="5885875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0" y="0"/>
                </a:moveTo>
                <a:lnTo>
                  <a:pt x="0" y="10198"/>
                </a:lnTo>
                <a:lnTo>
                  <a:pt x="0" y="13576"/>
                </a:lnTo>
                <a:lnTo>
                  <a:pt x="736" y="18884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6" name="object 129"/>
          <p:cNvSpPr/>
          <p:nvPr/>
        </p:nvSpPr>
        <p:spPr>
          <a:xfrm>
            <a:off x="2608814" y="6024104"/>
            <a:ext cx="27951" cy="622"/>
          </a:xfrm>
          <a:custGeom>
            <a:avLst/>
            <a:gdLst/>
            <a:ahLst/>
            <a:cxnLst/>
            <a:rect l="l" t="t" r="r" b="b"/>
            <a:pathLst>
              <a:path w="18148" h="368">
                <a:moveTo>
                  <a:pt x="0" y="0"/>
                </a:moveTo>
                <a:lnTo>
                  <a:pt x="2781" y="241"/>
                </a:lnTo>
                <a:lnTo>
                  <a:pt x="5676" y="368"/>
                </a:lnTo>
                <a:lnTo>
                  <a:pt x="8712" y="368"/>
                </a:lnTo>
                <a:lnTo>
                  <a:pt x="18148" y="368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7" name="object 130"/>
          <p:cNvSpPr/>
          <p:nvPr/>
        </p:nvSpPr>
        <p:spPr>
          <a:xfrm>
            <a:off x="3429613" y="6023482"/>
            <a:ext cx="27911" cy="1243"/>
          </a:xfrm>
          <a:custGeom>
            <a:avLst/>
            <a:gdLst/>
            <a:ahLst/>
            <a:cxnLst/>
            <a:rect l="l" t="t" r="r" b="b"/>
            <a:pathLst>
              <a:path w="18122" h="736">
                <a:moveTo>
                  <a:pt x="0" y="736"/>
                </a:moveTo>
                <a:lnTo>
                  <a:pt x="9436" y="736"/>
                </a:lnTo>
                <a:lnTo>
                  <a:pt x="12814" y="736"/>
                </a:lnTo>
                <a:lnTo>
                  <a:pt x="18122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8" name="object 131"/>
          <p:cNvSpPr/>
          <p:nvPr/>
        </p:nvSpPr>
        <p:spPr>
          <a:xfrm>
            <a:off x="3554464" y="5885875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0" y="18910"/>
                </a:moveTo>
                <a:lnTo>
                  <a:pt x="241" y="16129"/>
                </a:lnTo>
                <a:lnTo>
                  <a:pt x="368" y="13233"/>
                </a:lnTo>
                <a:lnTo>
                  <a:pt x="368" y="10198"/>
                </a:lnTo>
                <a:lnTo>
                  <a:pt x="368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9" name="object 132"/>
          <p:cNvSpPr/>
          <p:nvPr/>
        </p:nvSpPr>
        <p:spPr>
          <a:xfrm>
            <a:off x="3553897" y="5655885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736" y="18884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72" name="object 155"/>
          <p:cNvSpPr/>
          <p:nvPr/>
        </p:nvSpPr>
        <p:spPr>
          <a:xfrm>
            <a:off x="589605" y="3177698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73" name="object 156"/>
          <p:cNvSpPr/>
          <p:nvPr/>
        </p:nvSpPr>
        <p:spPr>
          <a:xfrm>
            <a:off x="581826" y="3335349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0"/>
                </a:moveTo>
                <a:lnTo>
                  <a:pt x="0" y="9622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74" name="object 157"/>
          <p:cNvSpPr/>
          <p:nvPr/>
        </p:nvSpPr>
        <p:spPr>
          <a:xfrm>
            <a:off x="586289" y="3560030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80" name="object 163"/>
          <p:cNvSpPr/>
          <p:nvPr/>
        </p:nvSpPr>
        <p:spPr>
          <a:xfrm>
            <a:off x="581832" y="3279708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81" name="object 164"/>
          <p:cNvSpPr/>
          <p:nvPr/>
        </p:nvSpPr>
        <p:spPr>
          <a:xfrm>
            <a:off x="581832" y="3509740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0" y="0"/>
                </a:moveTo>
                <a:lnTo>
                  <a:pt x="0" y="10198"/>
                </a:lnTo>
                <a:lnTo>
                  <a:pt x="0" y="13576"/>
                </a:lnTo>
                <a:lnTo>
                  <a:pt x="736" y="18884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0" name="object 173"/>
          <p:cNvSpPr/>
          <p:nvPr/>
        </p:nvSpPr>
        <p:spPr>
          <a:xfrm>
            <a:off x="2447039" y="1930987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1" name="object 174"/>
          <p:cNvSpPr/>
          <p:nvPr/>
        </p:nvSpPr>
        <p:spPr>
          <a:xfrm>
            <a:off x="2439259" y="2088640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0"/>
                </a:moveTo>
                <a:lnTo>
                  <a:pt x="0" y="9622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2" name="object 175"/>
          <p:cNvSpPr/>
          <p:nvPr/>
        </p:nvSpPr>
        <p:spPr>
          <a:xfrm>
            <a:off x="2443724" y="2313319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7" name="object 180"/>
          <p:cNvSpPr/>
          <p:nvPr/>
        </p:nvSpPr>
        <p:spPr>
          <a:xfrm>
            <a:off x="2574325" y="1926092"/>
            <a:ext cx="763917" cy="0"/>
          </a:xfrm>
          <a:custGeom>
            <a:avLst/>
            <a:gdLst/>
            <a:ahLst/>
            <a:cxnLst/>
            <a:rect l="l" t="t" r="r" b="b"/>
            <a:pathLst>
              <a:path w="495998">
                <a:moveTo>
                  <a:pt x="495998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8" name="object 181"/>
          <p:cNvSpPr/>
          <p:nvPr/>
        </p:nvSpPr>
        <p:spPr>
          <a:xfrm>
            <a:off x="2439265" y="2032998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9" name="object 182"/>
          <p:cNvSpPr/>
          <p:nvPr/>
        </p:nvSpPr>
        <p:spPr>
          <a:xfrm>
            <a:off x="2439265" y="2263031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0" y="0"/>
                </a:moveTo>
                <a:lnTo>
                  <a:pt x="0" y="10198"/>
                </a:lnTo>
                <a:lnTo>
                  <a:pt x="0" y="13576"/>
                </a:lnTo>
                <a:lnTo>
                  <a:pt x="736" y="18884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05" name="object 188"/>
          <p:cNvSpPr/>
          <p:nvPr/>
        </p:nvSpPr>
        <p:spPr>
          <a:xfrm>
            <a:off x="2536773" y="1926092"/>
            <a:ext cx="27911" cy="1243"/>
          </a:xfrm>
          <a:custGeom>
            <a:avLst/>
            <a:gdLst/>
            <a:ahLst/>
            <a:cxnLst/>
            <a:rect l="l" t="t" r="r" b="b"/>
            <a:pathLst>
              <a:path w="18122" h="736">
                <a:moveTo>
                  <a:pt x="18122" y="0"/>
                </a:moveTo>
                <a:lnTo>
                  <a:pt x="8686" y="0"/>
                </a:lnTo>
                <a:lnTo>
                  <a:pt x="5295" y="0"/>
                </a:lnTo>
                <a:lnTo>
                  <a:pt x="0" y="736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834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61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어휘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Vocabulary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244" name="object 59"/>
          <p:cNvSpPr/>
          <p:nvPr/>
        </p:nvSpPr>
        <p:spPr>
          <a:xfrm>
            <a:off x="3233220" y="5490073"/>
            <a:ext cx="47376" cy="39487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5" name="object 65"/>
          <p:cNvSpPr/>
          <p:nvPr/>
        </p:nvSpPr>
        <p:spPr>
          <a:xfrm>
            <a:off x="4187433" y="5492225"/>
            <a:ext cx="39487" cy="47376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39487" y="47376"/>
                </a:moveTo>
                <a:lnTo>
                  <a:pt x="36174" y="37208"/>
                </a:lnTo>
                <a:lnTo>
                  <a:pt x="30990" y="26546"/>
                </a:lnTo>
                <a:lnTo>
                  <a:pt x="23512" y="16230"/>
                </a:lnTo>
                <a:lnTo>
                  <a:pt x="13322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6" name="object 66"/>
          <p:cNvSpPr/>
          <p:nvPr/>
        </p:nvSpPr>
        <p:spPr>
          <a:xfrm>
            <a:off x="3316052" y="5487174"/>
            <a:ext cx="819531" cy="0"/>
          </a:xfrm>
          <a:custGeom>
            <a:avLst/>
            <a:gdLst/>
            <a:ahLst/>
            <a:cxnLst/>
            <a:rect l="l" t="t" r="r" b="b"/>
            <a:pathLst>
              <a:path w="819531">
                <a:moveTo>
                  <a:pt x="819531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7" name="object 67"/>
          <p:cNvSpPr/>
          <p:nvPr/>
        </p:nvSpPr>
        <p:spPr>
          <a:xfrm>
            <a:off x="3228173" y="5550458"/>
            <a:ext cx="368" cy="18910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8" name="object 72"/>
          <p:cNvSpPr/>
          <p:nvPr/>
        </p:nvSpPr>
        <p:spPr>
          <a:xfrm>
            <a:off x="4229086" y="5550484"/>
            <a:ext cx="736" cy="18884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736" y="18884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9" name="object 73"/>
          <p:cNvSpPr/>
          <p:nvPr/>
        </p:nvSpPr>
        <p:spPr>
          <a:xfrm>
            <a:off x="4148288" y="5487174"/>
            <a:ext cx="18249" cy="368"/>
          </a:xfrm>
          <a:custGeom>
            <a:avLst/>
            <a:gdLst/>
            <a:ahLst/>
            <a:cxnLst/>
            <a:rect l="l" t="t" r="r" b="b"/>
            <a:pathLst>
              <a:path w="18249" h="368">
                <a:moveTo>
                  <a:pt x="18249" y="368"/>
                </a:moveTo>
                <a:lnTo>
                  <a:pt x="15468" y="127"/>
                </a:lnTo>
                <a:lnTo>
                  <a:pt x="12560" y="0"/>
                </a:lnTo>
                <a:lnTo>
                  <a:pt x="9524" y="0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0" name="object 74"/>
          <p:cNvSpPr/>
          <p:nvPr/>
        </p:nvSpPr>
        <p:spPr>
          <a:xfrm>
            <a:off x="3291483" y="5487174"/>
            <a:ext cx="18211" cy="736"/>
          </a:xfrm>
          <a:custGeom>
            <a:avLst/>
            <a:gdLst/>
            <a:ahLst/>
            <a:cxnLst/>
            <a:rect l="l" t="t" r="r" b="b"/>
            <a:pathLst>
              <a:path w="18211" h="736">
                <a:moveTo>
                  <a:pt x="18211" y="0"/>
                </a:moveTo>
                <a:lnTo>
                  <a:pt x="8686" y="0"/>
                </a:lnTo>
                <a:lnTo>
                  <a:pt x="5295" y="0"/>
                </a:lnTo>
                <a:lnTo>
                  <a:pt x="0" y="736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5" name="object 273"/>
          <p:cNvSpPr/>
          <p:nvPr/>
        </p:nvSpPr>
        <p:spPr>
          <a:xfrm>
            <a:off x="4508219" y="5490073"/>
            <a:ext cx="47376" cy="39487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6" name="object 279"/>
          <p:cNvSpPr/>
          <p:nvPr/>
        </p:nvSpPr>
        <p:spPr>
          <a:xfrm>
            <a:off x="5786433" y="5492225"/>
            <a:ext cx="39487" cy="47376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39487" y="47376"/>
                </a:moveTo>
                <a:lnTo>
                  <a:pt x="36174" y="37208"/>
                </a:lnTo>
                <a:lnTo>
                  <a:pt x="30990" y="26546"/>
                </a:lnTo>
                <a:lnTo>
                  <a:pt x="23512" y="16230"/>
                </a:lnTo>
                <a:lnTo>
                  <a:pt x="13322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7" name="object 280"/>
          <p:cNvSpPr/>
          <p:nvPr/>
        </p:nvSpPr>
        <p:spPr>
          <a:xfrm>
            <a:off x="4591136" y="5487174"/>
            <a:ext cx="1143317" cy="0"/>
          </a:xfrm>
          <a:custGeom>
            <a:avLst/>
            <a:gdLst/>
            <a:ahLst/>
            <a:cxnLst/>
            <a:rect l="l" t="t" r="r" b="b"/>
            <a:pathLst>
              <a:path w="1143317">
                <a:moveTo>
                  <a:pt x="1143317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8" name="object 281"/>
          <p:cNvSpPr/>
          <p:nvPr/>
        </p:nvSpPr>
        <p:spPr>
          <a:xfrm>
            <a:off x="4503172" y="5550458"/>
            <a:ext cx="368" cy="18910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9" name="object 286"/>
          <p:cNvSpPr/>
          <p:nvPr/>
        </p:nvSpPr>
        <p:spPr>
          <a:xfrm>
            <a:off x="5828087" y="5550484"/>
            <a:ext cx="736" cy="18884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736" y="18884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0" name="object 287"/>
          <p:cNvSpPr/>
          <p:nvPr/>
        </p:nvSpPr>
        <p:spPr>
          <a:xfrm>
            <a:off x="5747251" y="5487174"/>
            <a:ext cx="18287" cy="368"/>
          </a:xfrm>
          <a:custGeom>
            <a:avLst/>
            <a:gdLst/>
            <a:ahLst/>
            <a:cxnLst/>
            <a:rect l="l" t="t" r="r" b="b"/>
            <a:pathLst>
              <a:path w="18287" h="368">
                <a:moveTo>
                  <a:pt x="18287" y="368"/>
                </a:moveTo>
                <a:lnTo>
                  <a:pt x="15506" y="127"/>
                </a:lnTo>
                <a:lnTo>
                  <a:pt x="12598" y="0"/>
                </a:lnTo>
                <a:lnTo>
                  <a:pt x="9563" y="0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1" name="object 288"/>
          <p:cNvSpPr/>
          <p:nvPr/>
        </p:nvSpPr>
        <p:spPr>
          <a:xfrm>
            <a:off x="4566481" y="5487174"/>
            <a:ext cx="18262" cy="736"/>
          </a:xfrm>
          <a:custGeom>
            <a:avLst/>
            <a:gdLst/>
            <a:ahLst/>
            <a:cxnLst/>
            <a:rect l="l" t="t" r="r" b="b"/>
            <a:pathLst>
              <a:path w="18262" h="736">
                <a:moveTo>
                  <a:pt x="18262" y="0"/>
                </a:moveTo>
                <a:lnTo>
                  <a:pt x="8686" y="0"/>
                </a:lnTo>
                <a:lnTo>
                  <a:pt x="5295" y="0"/>
                </a:lnTo>
                <a:lnTo>
                  <a:pt x="0" y="736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982" y="1671867"/>
            <a:ext cx="8437417" cy="443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28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43324" y="732516"/>
            <a:ext cx="2089697" cy="639086"/>
            <a:chOff x="1459324" y="1451412"/>
            <a:chExt cx="1147498" cy="336508"/>
          </a:xfrm>
        </p:grpSpPr>
        <p:sp>
          <p:nvSpPr>
            <p:cNvPr id="416" name="object 8"/>
            <p:cNvSpPr/>
            <p:nvPr/>
          </p:nvSpPr>
          <p:spPr>
            <a:xfrm>
              <a:off x="1459324" y="1451412"/>
              <a:ext cx="1079995" cy="252006"/>
            </a:xfrm>
            <a:custGeom>
              <a:avLst/>
              <a:gdLst/>
              <a:ahLst/>
              <a:cxnLst/>
              <a:rect l="l" t="t" r="r" b="b"/>
              <a:pathLst>
                <a:path w="1079995" h="252006">
                  <a:moveTo>
                    <a:pt x="990003" y="0"/>
                  </a:moveTo>
                  <a:lnTo>
                    <a:pt x="0" y="0"/>
                  </a:lnTo>
                  <a:lnTo>
                    <a:pt x="0" y="252006"/>
                  </a:lnTo>
                  <a:lnTo>
                    <a:pt x="990003" y="252006"/>
                  </a:lnTo>
                  <a:lnTo>
                    <a:pt x="1079995" y="118452"/>
                  </a:lnTo>
                  <a:lnTo>
                    <a:pt x="990003" y="0"/>
                  </a:lnTo>
                  <a:close/>
                </a:path>
              </a:pathLst>
            </a:custGeom>
            <a:solidFill>
              <a:srgbClr val="F79548"/>
            </a:solidFill>
          </p:spPr>
          <p:txBody>
            <a:bodyPr wrap="square" lIns="0" tIns="0" rIns="0" bIns="0" rtlCol="0" anchor="ctr" anchorCtr="0">
              <a:noAutofit/>
            </a:bodyPr>
            <a:lstStyle/>
            <a:p>
              <a:r>
                <a:rPr lang="ko-KR" altLang="en-US" b="1" dirty="0" smtClean="0">
                  <a:solidFill>
                    <a:schemeClr val="bg1"/>
                  </a:solidFill>
                  <a:latin typeface="+mn-ea"/>
                </a:rPr>
                <a:t> 어휘</a:t>
              </a:r>
              <a:r>
                <a:rPr lang="ko-KR" altLang="en-US" dirty="0" smtClean="0">
                  <a:solidFill>
                    <a:schemeClr val="bg1"/>
                  </a:solidFill>
                  <a:latin typeface="+mn-ea"/>
                </a:rPr>
                <a:t> </a:t>
              </a:r>
              <a:r>
                <a:rPr lang="en-US" altLang="ko-KR" sz="1400" b="1" dirty="0" smtClean="0">
                  <a:solidFill>
                    <a:schemeClr val="bg1"/>
                  </a:solidFill>
                  <a:latin typeface="+mn-ea"/>
                </a:rPr>
                <a:t>Vocabulary</a:t>
              </a:r>
              <a:endParaRPr sz="1400" b="1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417" name="object 9"/>
            <p:cNvSpPr/>
            <p:nvPr/>
          </p:nvSpPr>
          <p:spPr>
            <a:xfrm>
              <a:off x="1569168" y="1604115"/>
              <a:ext cx="0" cy="157238"/>
            </a:xfrm>
            <a:custGeom>
              <a:avLst/>
              <a:gdLst/>
              <a:ahLst/>
              <a:cxnLst/>
              <a:rect l="l" t="t" r="r" b="b"/>
              <a:pathLst>
                <a:path h="157238">
                  <a:moveTo>
                    <a:pt x="0" y="0"/>
                  </a:moveTo>
                  <a:lnTo>
                    <a:pt x="0" y="157238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8" name="object 10"/>
            <p:cNvSpPr/>
            <p:nvPr/>
          </p:nvSpPr>
          <p:spPr>
            <a:xfrm>
              <a:off x="1597825" y="1787920"/>
              <a:ext cx="890790" cy="0"/>
            </a:xfrm>
            <a:custGeom>
              <a:avLst/>
              <a:gdLst/>
              <a:ahLst/>
              <a:cxnLst/>
              <a:rect l="l" t="t" r="r" b="b"/>
              <a:pathLst>
                <a:path w="890790">
                  <a:moveTo>
                    <a:pt x="0" y="0"/>
                  </a:moveTo>
                  <a:lnTo>
                    <a:pt x="890790" y="0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9" name="object 11"/>
            <p:cNvSpPr/>
            <p:nvPr/>
          </p:nvSpPr>
          <p:spPr>
            <a:xfrm>
              <a:off x="2539319" y="1682083"/>
              <a:ext cx="56248" cy="69100"/>
            </a:xfrm>
            <a:custGeom>
              <a:avLst/>
              <a:gdLst/>
              <a:ahLst/>
              <a:cxnLst/>
              <a:rect l="l" t="t" r="r" b="b"/>
              <a:pathLst>
                <a:path w="56248" h="69100">
                  <a:moveTo>
                    <a:pt x="0" y="69100"/>
                  </a:moveTo>
                  <a:lnTo>
                    <a:pt x="56248" y="0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0" name="object 12"/>
            <p:cNvSpPr/>
            <p:nvPr/>
          </p:nvSpPr>
          <p:spPr>
            <a:xfrm>
              <a:off x="2528070" y="1581557"/>
              <a:ext cx="56248" cy="61937"/>
            </a:xfrm>
            <a:custGeom>
              <a:avLst/>
              <a:gdLst/>
              <a:ahLst/>
              <a:cxnLst/>
              <a:rect l="l" t="t" r="r" b="b"/>
              <a:pathLst>
                <a:path w="56248" h="61937">
                  <a:moveTo>
                    <a:pt x="56248" y="6193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1" name="object 13"/>
            <p:cNvSpPr/>
            <p:nvPr/>
          </p:nvSpPr>
          <p:spPr>
            <a:xfrm>
              <a:off x="1588122" y="1569172"/>
              <a:ext cx="890790" cy="0"/>
            </a:xfrm>
            <a:custGeom>
              <a:avLst/>
              <a:gdLst/>
              <a:ahLst/>
              <a:cxnLst/>
              <a:rect l="l" t="t" r="r" b="b"/>
              <a:pathLst>
                <a:path w="890790">
                  <a:moveTo>
                    <a:pt x="89079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2" name="object 14"/>
            <p:cNvSpPr/>
            <p:nvPr/>
          </p:nvSpPr>
          <p:spPr>
            <a:xfrm>
              <a:off x="1569168" y="177882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3" name="object 15"/>
            <p:cNvSpPr/>
            <p:nvPr/>
          </p:nvSpPr>
          <p:spPr>
            <a:xfrm>
              <a:off x="2516817" y="177882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4" name="object 16"/>
            <p:cNvSpPr/>
            <p:nvPr/>
          </p:nvSpPr>
          <p:spPr>
            <a:xfrm>
              <a:off x="2606822" y="166827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5" name="object 17"/>
            <p:cNvSpPr/>
            <p:nvPr/>
          </p:nvSpPr>
          <p:spPr>
            <a:xfrm>
              <a:off x="2516817" y="156917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6" name="object 18"/>
            <p:cNvSpPr/>
            <p:nvPr/>
          </p:nvSpPr>
          <p:spPr>
            <a:xfrm>
              <a:off x="1569168" y="156917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sp>
        <p:nvSpPr>
          <p:cNvPr id="620" name="object 26"/>
          <p:cNvSpPr txBox="1"/>
          <p:nvPr/>
        </p:nvSpPr>
        <p:spPr>
          <a:xfrm>
            <a:off x="2333140" y="1040512"/>
            <a:ext cx="4220060" cy="39915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33985">
              <a:lnSpc>
                <a:spcPct val="100000"/>
              </a:lnSpc>
            </a:pPr>
            <a:endParaRPr sz="2400" dirty="0">
              <a:latin typeface="Arial"/>
              <a:cs typeface="Arial"/>
            </a:endParaRPr>
          </a:p>
        </p:txBody>
      </p:sp>
      <p:sp>
        <p:nvSpPr>
          <p:cNvPr id="634" name="object 117"/>
          <p:cNvSpPr/>
          <p:nvPr/>
        </p:nvSpPr>
        <p:spPr>
          <a:xfrm>
            <a:off x="3454574" y="5320286"/>
            <a:ext cx="619858" cy="492609"/>
          </a:xfrm>
          <a:custGeom>
            <a:avLst/>
            <a:gdLst/>
            <a:ahLst/>
            <a:cxnLst/>
            <a:rect l="l" t="t" r="r" b="b"/>
            <a:pathLst>
              <a:path w="402463" h="291604">
                <a:moveTo>
                  <a:pt x="0" y="291604"/>
                </a:moveTo>
                <a:lnTo>
                  <a:pt x="402463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6" name="object 119"/>
          <p:cNvSpPr/>
          <p:nvPr/>
        </p:nvSpPr>
        <p:spPr>
          <a:xfrm>
            <a:off x="2519120" y="5553833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7" name="object 120"/>
          <p:cNvSpPr/>
          <p:nvPr/>
        </p:nvSpPr>
        <p:spPr>
          <a:xfrm>
            <a:off x="2511340" y="5711484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0"/>
                </a:moveTo>
                <a:lnTo>
                  <a:pt x="0" y="9622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8" name="object 121"/>
          <p:cNvSpPr/>
          <p:nvPr/>
        </p:nvSpPr>
        <p:spPr>
          <a:xfrm>
            <a:off x="2515804" y="5936164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9" name="object 122"/>
          <p:cNvSpPr/>
          <p:nvPr/>
        </p:nvSpPr>
        <p:spPr>
          <a:xfrm>
            <a:off x="2656048" y="6024729"/>
            <a:ext cx="763917" cy="0"/>
          </a:xfrm>
          <a:custGeom>
            <a:avLst/>
            <a:gdLst/>
            <a:ahLst/>
            <a:cxnLst/>
            <a:rect l="l" t="t" r="r" b="b"/>
            <a:pathLst>
              <a:path w="495998">
                <a:moveTo>
                  <a:pt x="0" y="0"/>
                </a:moveTo>
                <a:lnTo>
                  <a:pt x="495998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0" name="object 123"/>
          <p:cNvSpPr/>
          <p:nvPr/>
        </p:nvSpPr>
        <p:spPr>
          <a:xfrm>
            <a:off x="3474283" y="5953126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0" y="39487"/>
                </a:moveTo>
                <a:lnTo>
                  <a:pt x="10167" y="36174"/>
                </a:lnTo>
                <a:lnTo>
                  <a:pt x="20829" y="30990"/>
                </a:lnTo>
                <a:lnTo>
                  <a:pt x="31145" y="23512"/>
                </a:lnTo>
                <a:lnTo>
                  <a:pt x="40274" y="13322"/>
                </a:lnTo>
                <a:lnTo>
                  <a:pt x="47376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1" name="object 124"/>
          <p:cNvSpPr/>
          <p:nvPr/>
        </p:nvSpPr>
        <p:spPr>
          <a:xfrm>
            <a:off x="3555029" y="5699622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96227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2" name="object 125"/>
          <p:cNvSpPr/>
          <p:nvPr/>
        </p:nvSpPr>
        <p:spPr>
          <a:xfrm>
            <a:off x="3489756" y="5557468"/>
            <a:ext cx="60810" cy="80033"/>
          </a:xfrm>
          <a:custGeom>
            <a:avLst/>
            <a:gdLst/>
            <a:ahLst/>
            <a:cxnLst/>
            <a:rect l="l" t="t" r="r" b="b"/>
            <a:pathLst>
              <a:path w="39483" h="47376">
                <a:moveTo>
                  <a:pt x="39483" y="47376"/>
                </a:moveTo>
                <a:lnTo>
                  <a:pt x="36171" y="37208"/>
                </a:lnTo>
                <a:lnTo>
                  <a:pt x="30988" y="26546"/>
                </a:lnTo>
                <a:lnTo>
                  <a:pt x="23513" y="16230"/>
                </a:lnTo>
                <a:lnTo>
                  <a:pt x="13324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4" name="object 127"/>
          <p:cNvSpPr/>
          <p:nvPr/>
        </p:nvSpPr>
        <p:spPr>
          <a:xfrm>
            <a:off x="2511347" y="5655843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5" name="object 128"/>
          <p:cNvSpPr/>
          <p:nvPr/>
        </p:nvSpPr>
        <p:spPr>
          <a:xfrm>
            <a:off x="2511347" y="5885875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0" y="0"/>
                </a:moveTo>
                <a:lnTo>
                  <a:pt x="0" y="10198"/>
                </a:lnTo>
                <a:lnTo>
                  <a:pt x="0" y="13576"/>
                </a:lnTo>
                <a:lnTo>
                  <a:pt x="736" y="18884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6" name="object 129"/>
          <p:cNvSpPr/>
          <p:nvPr/>
        </p:nvSpPr>
        <p:spPr>
          <a:xfrm>
            <a:off x="2608814" y="6024104"/>
            <a:ext cx="27951" cy="622"/>
          </a:xfrm>
          <a:custGeom>
            <a:avLst/>
            <a:gdLst/>
            <a:ahLst/>
            <a:cxnLst/>
            <a:rect l="l" t="t" r="r" b="b"/>
            <a:pathLst>
              <a:path w="18148" h="368">
                <a:moveTo>
                  <a:pt x="0" y="0"/>
                </a:moveTo>
                <a:lnTo>
                  <a:pt x="2781" y="241"/>
                </a:lnTo>
                <a:lnTo>
                  <a:pt x="5676" y="368"/>
                </a:lnTo>
                <a:lnTo>
                  <a:pt x="8712" y="368"/>
                </a:lnTo>
                <a:lnTo>
                  <a:pt x="18148" y="368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7" name="object 130"/>
          <p:cNvSpPr/>
          <p:nvPr/>
        </p:nvSpPr>
        <p:spPr>
          <a:xfrm>
            <a:off x="3429613" y="6023482"/>
            <a:ext cx="27911" cy="1243"/>
          </a:xfrm>
          <a:custGeom>
            <a:avLst/>
            <a:gdLst/>
            <a:ahLst/>
            <a:cxnLst/>
            <a:rect l="l" t="t" r="r" b="b"/>
            <a:pathLst>
              <a:path w="18122" h="736">
                <a:moveTo>
                  <a:pt x="0" y="736"/>
                </a:moveTo>
                <a:lnTo>
                  <a:pt x="9436" y="736"/>
                </a:lnTo>
                <a:lnTo>
                  <a:pt x="12814" y="736"/>
                </a:lnTo>
                <a:lnTo>
                  <a:pt x="18122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8" name="object 131"/>
          <p:cNvSpPr/>
          <p:nvPr/>
        </p:nvSpPr>
        <p:spPr>
          <a:xfrm>
            <a:off x="3554464" y="5885875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0" y="18910"/>
                </a:moveTo>
                <a:lnTo>
                  <a:pt x="241" y="16129"/>
                </a:lnTo>
                <a:lnTo>
                  <a:pt x="368" y="13233"/>
                </a:lnTo>
                <a:lnTo>
                  <a:pt x="368" y="10198"/>
                </a:lnTo>
                <a:lnTo>
                  <a:pt x="368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9" name="object 132"/>
          <p:cNvSpPr/>
          <p:nvPr/>
        </p:nvSpPr>
        <p:spPr>
          <a:xfrm>
            <a:off x="3553897" y="5655885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736" y="18884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72" name="object 155"/>
          <p:cNvSpPr/>
          <p:nvPr/>
        </p:nvSpPr>
        <p:spPr>
          <a:xfrm>
            <a:off x="589605" y="3177698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73" name="object 156"/>
          <p:cNvSpPr/>
          <p:nvPr/>
        </p:nvSpPr>
        <p:spPr>
          <a:xfrm>
            <a:off x="581826" y="3335349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0"/>
                </a:moveTo>
                <a:lnTo>
                  <a:pt x="0" y="9622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74" name="object 157"/>
          <p:cNvSpPr/>
          <p:nvPr/>
        </p:nvSpPr>
        <p:spPr>
          <a:xfrm>
            <a:off x="586289" y="3560030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80" name="object 163"/>
          <p:cNvSpPr/>
          <p:nvPr/>
        </p:nvSpPr>
        <p:spPr>
          <a:xfrm>
            <a:off x="581832" y="3279708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81" name="object 164"/>
          <p:cNvSpPr/>
          <p:nvPr/>
        </p:nvSpPr>
        <p:spPr>
          <a:xfrm>
            <a:off x="581832" y="3509740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0" y="0"/>
                </a:moveTo>
                <a:lnTo>
                  <a:pt x="0" y="10198"/>
                </a:lnTo>
                <a:lnTo>
                  <a:pt x="0" y="13576"/>
                </a:lnTo>
                <a:lnTo>
                  <a:pt x="736" y="18884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0" name="object 173"/>
          <p:cNvSpPr/>
          <p:nvPr/>
        </p:nvSpPr>
        <p:spPr>
          <a:xfrm>
            <a:off x="2447039" y="1930987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1" name="object 174"/>
          <p:cNvSpPr/>
          <p:nvPr/>
        </p:nvSpPr>
        <p:spPr>
          <a:xfrm>
            <a:off x="2439259" y="2088640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0"/>
                </a:moveTo>
                <a:lnTo>
                  <a:pt x="0" y="9622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2" name="object 175"/>
          <p:cNvSpPr/>
          <p:nvPr/>
        </p:nvSpPr>
        <p:spPr>
          <a:xfrm>
            <a:off x="2443724" y="2313319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7" name="object 180"/>
          <p:cNvSpPr/>
          <p:nvPr/>
        </p:nvSpPr>
        <p:spPr>
          <a:xfrm>
            <a:off x="2574325" y="1926092"/>
            <a:ext cx="763917" cy="0"/>
          </a:xfrm>
          <a:custGeom>
            <a:avLst/>
            <a:gdLst/>
            <a:ahLst/>
            <a:cxnLst/>
            <a:rect l="l" t="t" r="r" b="b"/>
            <a:pathLst>
              <a:path w="495998">
                <a:moveTo>
                  <a:pt x="495998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8" name="object 181"/>
          <p:cNvSpPr/>
          <p:nvPr/>
        </p:nvSpPr>
        <p:spPr>
          <a:xfrm>
            <a:off x="2439265" y="2032998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9" name="object 182"/>
          <p:cNvSpPr/>
          <p:nvPr/>
        </p:nvSpPr>
        <p:spPr>
          <a:xfrm>
            <a:off x="2439265" y="2263031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0" y="0"/>
                </a:moveTo>
                <a:lnTo>
                  <a:pt x="0" y="10198"/>
                </a:lnTo>
                <a:lnTo>
                  <a:pt x="0" y="13576"/>
                </a:lnTo>
                <a:lnTo>
                  <a:pt x="736" y="18884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05" name="object 188"/>
          <p:cNvSpPr/>
          <p:nvPr/>
        </p:nvSpPr>
        <p:spPr>
          <a:xfrm>
            <a:off x="2536773" y="1926092"/>
            <a:ext cx="27911" cy="1243"/>
          </a:xfrm>
          <a:custGeom>
            <a:avLst/>
            <a:gdLst/>
            <a:ahLst/>
            <a:cxnLst/>
            <a:rect l="l" t="t" r="r" b="b"/>
            <a:pathLst>
              <a:path w="18122" h="736">
                <a:moveTo>
                  <a:pt x="18122" y="0"/>
                </a:moveTo>
                <a:lnTo>
                  <a:pt x="8686" y="0"/>
                </a:lnTo>
                <a:lnTo>
                  <a:pt x="5295" y="0"/>
                </a:lnTo>
                <a:lnTo>
                  <a:pt x="0" y="736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834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69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어휘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Vocabulary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244" name="object 59"/>
          <p:cNvSpPr/>
          <p:nvPr/>
        </p:nvSpPr>
        <p:spPr>
          <a:xfrm>
            <a:off x="3233220" y="5490073"/>
            <a:ext cx="47376" cy="39487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5" name="object 65"/>
          <p:cNvSpPr/>
          <p:nvPr/>
        </p:nvSpPr>
        <p:spPr>
          <a:xfrm>
            <a:off x="4187433" y="5492225"/>
            <a:ext cx="39487" cy="47376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39487" y="47376"/>
                </a:moveTo>
                <a:lnTo>
                  <a:pt x="36174" y="37208"/>
                </a:lnTo>
                <a:lnTo>
                  <a:pt x="30990" y="26546"/>
                </a:lnTo>
                <a:lnTo>
                  <a:pt x="23512" y="16230"/>
                </a:lnTo>
                <a:lnTo>
                  <a:pt x="13322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6" name="object 66"/>
          <p:cNvSpPr/>
          <p:nvPr/>
        </p:nvSpPr>
        <p:spPr>
          <a:xfrm>
            <a:off x="3316052" y="5487174"/>
            <a:ext cx="819531" cy="0"/>
          </a:xfrm>
          <a:custGeom>
            <a:avLst/>
            <a:gdLst/>
            <a:ahLst/>
            <a:cxnLst/>
            <a:rect l="l" t="t" r="r" b="b"/>
            <a:pathLst>
              <a:path w="819531">
                <a:moveTo>
                  <a:pt x="819531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7" name="object 67"/>
          <p:cNvSpPr/>
          <p:nvPr/>
        </p:nvSpPr>
        <p:spPr>
          <a:xfrm>
            <a:off x="3228173" y="5550458"/>
            <a:ext cx="368" cy="18910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8" name="object 72"/>
          <p:cNvSpPr/>
          <p:nvPr/>
        </p:nvSpPr>
        <p:spPr>
          <a:xfrm>
            <a:off x="4229086" y="5550484"/>
            <a:ext cx="736" cy="18884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736" y="18884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9" name="object 73"/>
          <p:cNvSpPr/>
          <p:nvPr/>
        </p:nvSpPr>
        <p:spPr>
          <a:xfrm>
            <a:off x="4148288" y="5487174"/>
            <a:ext cx="18249" cy="368"/>
          </a:xfrm>
          <a:custGeom>
            <a:avLst/>
            <a:gdLst/>
            <a:ahLst/>
            <a:cxnLst/>
            <a:rect l="l" t="t" r="r" b="b"/>
            <a:pathLst>
              <a:path w="18249" h="368">
                <a:moveTo>
                  <a:pt x="18249" y="368"/>
                </a:moveTo>
                <a:lnTo>
                  <a:pt x="15468" y="127"/>
                </a:lnTo>
                <a:lnTo>
                  <a:pt x="12560" y="0"/>
                </a:lnTo>
                <a:lnTo>
                  <a:pt x="9524" y="0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0" name="object 74"/>
          <p:cNvSpPr/>
          <p:nvPr/>
        </p:nvSpPr>
        <p:spPr>
          <a:xfrm>
            <a:off x="3291483" y="5487174"/>
            <a:ext cx="18211" cy="736"/>
          </a:xfrm>
          <a:custGeom>
            <a:avLst/>
            <a:gdLst/>
            <a:ahLst/>
            <a:cxnLst/>
            <a:rect l="l" t="t" r="r" b="b"/>
            <a:pathLst>
              <a:path w="18211" h="736">
                <a:moveTo>
                  <a:pt x="18211" y="0"/>
                </a:moveTo>
                <a:lnTo>
                  <a:pt x="8686" y="0"/>
                </a:lnTo>
                <a:lnTo>
                  <a:pt x="5295" y="0"/>
                </a:lnTo>
                <a:lnTo>
                  <a:pt x="0" y="736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5" name="object 273"/>
          <p:cNvSpPr/>
          <p:nvPr/>
        </p:nvSpPr>
        <p:spPr>
          <a:xfrm>
            <a:off x="4508219" y="5490073"/>
            <a:ext cx="47376" cy="39487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6" name="object 279"/>
          <p:cNvSpPr/>
          <p:nvPr/>
        </p:nvSpPr>
        <p:spPr>
          <a:xfrm>
            <a:off x="5786433" y="5492225"/>
            <a:ext cx="39487" cy="47376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39487" y="47376"/>
                </a:moveTo>
                <a:lnTo>
                  <a:pt x="36174" y="37208"/>
                </a:lnTo>
                <a:lnTo>
                  <a:pt x="30990" y="26546"/>
                </a:lnTo>
                <a:lnTo>
                  <a:pt x="23512" y="16230"/>
                </a:lnTo>
                <a:lnTo>
                  <a:pt x="13322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7" name="object 280"/>
          <p:cNvSpPr/>
          <p:nvPr/>
        </p:nvSpPr>
        <p:spPr>
          <a:xfrm>
            <a:off x="4591136" y="5487174"/>
            <a:ext cx="1143317" cy="0"/>
          </a:xfrm>
          <a:custGeom>
            <a:avLst/>
            <a:gdLst/>
            <a:ahLst/>
            <a:cxnLst/>
            <a:rect l="l" t="t" r="r" b="b"/>
            <a:pathLst>
              <a:path w="1143317">
                <a:moveTo>
                  <a:pt x="1143317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8" name="object 281"/>
          <p:cNvSpPr/>
          <p:nvPr/>
        </p:nvSpPr>
        <p:spPr>
          <a:xfrm>
            <a:off x="4503172" y="5550458"/>
            <a:ext cx="368" cy="18910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9" name="object 286"/>
          <p:cNvSpPr/>
          <p:nvPr/>
        </p:nvSpPr>
        <p:spPr>
          <a:xfrm>
            <a:off x="5828087" y="5550484"/>
            <a:ext cx="736" cy="18884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736" y="18884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0" name="object 287"/>
          <p:cNvSpPr/>
          <p:nvPr/>
        </p:nvSpPr>
        <p:spPr>
          <a:xfrm>
            <a:off x="5747251" y="5487174"/>
            <a:ext cx="18287" cy="368"/>
          </a:xfrm>
          <a:custGeom>
            <a:avLst/>
            <a:gdLst/>
            <a:ahLst/>
            <a:cxnLst/>
            <a:rect l="l" t="t" r="r" b="b"/>
            <a:pathLst>
              <a:path w="18287" h="368">
                <a:moveTo>
                  <a:pt x="18287" y="368"/>
                </a:moveTo>
                <a:lnTo>
                  <a:pt x="15506" y="127"/>
                </a:lnTo>
                <a:lnTo>
                  <a:pt x="12598" y="0"/>
                </a:lnTo>
                <a:lnTo>
                  <a:pt x="9563" y="0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1" name="object 288"/>
          <p:cNvSpPr/>
          <p:nvPr/>
        </p:nvSpPr>
        <p:spPr>
          <a:xfrm>
            <a:off x="4566481" y="5487174"/>
            <a:ext cx="18262" cy="736"/>
          </a:xfrm>
          <a:custGeom>
            <a:avLst/>
            <a:gdLst/>
            <a:ahLst/>
            <a:cxnLst/>
            <a:rect l="l" t="t" r="r" b="b"/>
            <a:pathLst>
              <a:path w="18262" h="736">
                <a:moveTo>
                  <a:pt x="18262" y="0"/>
                </a:moveTo>
                <a:lnTo>
                  <a:pt x="8686" y="0"/>
                </a:lnTo>
                <a:lnTo>
                  <a:pt x="5295" y="0"/>
                </a:lnTo>
                <a:lnTo>
                  <a:pt x="0" y="736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32427"/>
          <a:stretch/>
        </p:blipFill>
        <p:spPr>
          <a:xfrm>
            <a:off x="353619" y="1313668"/>
            <a:ext cx="8648241" cy="4702529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3"/>
          <a:srcRect b="32427"/>
          <a:stretch/>
        </p:blipFill>
        <p:spPr>
          <a:xfrm>
            <a:off x="495759" y="1323306"/>
            <a:ext cx="8648241" cy="4702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78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" y="17206"/>
            <a:ext cx="9133656" cy="111386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7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과</a:t>
            </a:r>
            <a:r>
              <a:rPr kumimoji="1" lang="en-US" altLang="ko-KR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Quizlet 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단어연습 </a:t>
            </a:r>
            <a:endParaRPr kumimoji="1" lang="x-none" altLang="en-US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44" y="1371600"/>
            <a:ext cx="8957904" cy="4648200"/>
          </a:xfrm>
        </p:spPr>
        <p:txBody>
          <a:bodyPr>
            <a:normAutofit/>
          </a:bodyPr>
          <a:lstStyle/>
          <a:p>
            <a:pPr marL="0" indent="0" algn="ctr">
              <a:buFontTx/>
              <a:buNone/>
              <a:defRPr/>
            </a:pPr>
            <a:r>
              <a:rPr kumimoji="1" lang="en-US" altLang="ko-KR" sz="4000" dirty="0"/>
              <a:t>Quizlet </a:t>
            </a:r>
            <a:r>
              <a:rPr kumimoji="1" lang="en-US" altLang="ko-KR" sz="4000" dirty="0" smtClean="0"/>
              <a:t>7</a:t>
            </a:r>
            <a:r>
              <a:rPr kumimoji="1" lang="ko-KR" altLang="en-US" sz="4000" dirty="0" smtClean="0"/>
              <a:t>과 단어 연습하기</a:t>
            </a:r>
            <a:endParaRPr kumimoji="1" lang="en-US" altLang="ko-KR" sz="4000" dirty="0" smtClean="0"/>
          </a:p>
          <a:p>
            <a:pPr marL="0" indent="0" algn="ctr">
              <a:buFontTx/>
              <a:buNone/>
              <a:defRPr/>
            </a:pPr>
            <a:r>
              <a:rPr kumimoji="1" lang="ko-KR" altLang="en-US" sz="4000" b="1" dirty="0" smtClean="0"/>
              <a:t>안녕하세요</a:t>
            </a:r>
            <a:r>
              <a:rPr kumimoji="1" lang="en-US" altLang="ko-KR" sz="4000" b="1" dirty="0" smtClean="0"/>
              <a:t>?</a:t>
            </a:r>
          </a:p>
          <a:p>
            <a:pPr marL="0" indent="0" algn="ctr">
              <a:buNone/>
              <a:defRPr/>
            </a:pPr>
            <a:endParaRPr lang="tr-TR" dirty="0" smtClean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43000" y="3105835"/>
            <a:ext cx="6934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en-US" altLang="ko-KR" sz="2800" dirty="0" smtClean="0">
                <a:hlinkClick r:id="rId3"/>
              </a:rPr>
              <a:t>https://quizlet.com/_8cpb89?x=1jqt&amp;i=2raghe/NAKS </a:t>
            </a:r>
            <a:r>
              <a:rPr kumimoji="1" lang="ko-KR" altLang="en-US" sz="2800" dirty="0" smtClean="0">
                <a:hlinkClick r:id="rId3"/>
              </a:rPr>
              <a:t>퀴즈렛</a:t>
            </a:r>
            <a:r>
              <a:rPr kumimoji="1" lang="en-US" altLang="ko-KR" sz="2800" dirty="0" smtClean="0">
                <a:hlinkClick r:id="rId3"/>
              </a:rPr>
              <a:t>/</a:t>
            </a:r>
            <a:r>
              <a:rPr kumimoji="1" lang="ko-KR" altLang="en-US" sz="2800" dirty="0" smtClean="0">
                <a:hlinkClick r:id="rId3"/>
              </a:rPr>
              <a:t>플래쉬 카드 바로가기 </a:t>
            </a:r>
            <a:endParaRPr kumimoji="1"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271267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3.2|3.3|3.3|3.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7208</TotalTime>
  <Words>1201</Words>
  <Application>Microsoft Office PowerPoint</Application>
  <PresentationFormat>On-screen Show (4:3)</PresentationFormat>
  <Paragraphs>323</Paragraphs>
  <Slides>39</Slides>
  <Notes>12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1" baseType="lpstr">
      <vt:lpstr>Arial Unicode MS</vt:lpstr>
      <vt:lpstr>Times New Roman</vt:lpstr>
      <vt:lpstr>Gulim</vt:lpstr>
      <vt:lpstr>Batang</vt:lpstr>
      <vt:lpstr>Malgun Gothic (Body)</vt:lpstr>
      <vt:lpstr>Arial</vt:lpstr>
      <vt:lpstr>Wingdings</vt:lpstr>
      <vt:lpstr>Malgun Gothic</vt:lpstr>
      <vt:lpstr>Arial Rounded MT Bold</vt:lpstr>
      <vt:lpstr>Malgun Gothic</vt:lpstr>
      <vt:lpstr>Calibri</vt:lpstr>
      <vt:lpstr>Office Theme</vt:lpstr>
      <vt:lpstr>     재외동포를 위한 한국어 (영어권)   1-1 </vt:lpstr>
      <vt:lpstr>재외동포를 위한 한국어 1-1   7과  안녕하세요?    </vt:lpstr>
      <vt:lpstr>PowerPoint Presentation</vt:lpstr>
      <vt:lpstr>  .</vt:lpstr>
      <vt:lpstr>PowerPoint Presentation</vt:lpstr>
      <vt:lpstr>PowerPoint Presentation</vt:lpstr>
      <vt:lpstr>PowerPoint Presentation</vt:lpstr>
      <vt:lpstr>PowerPoint Presentation</vt:lpstr>
      <vt:lpstr> 7과 Quizlet 단어연습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이번에는 친구들이 해 봐요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문법 영상</vt:lpstr>
      <vt:lpstr>세계의 인사법</vt:lpstr>
      <vt:lpstr> 전래 동화-쓰기 숙제</vt:lpstr>
      <vt:lpstr>숙제-전래 동화 &lt;콩쥐 팥쥐&gt;</vt:lpstr>
      <vt:lpstr>숙제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수고하셨습니다!</vt:lpstr>
      <vt:lpstr>References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</dc:title>
  <dc:creator>Hiossen2</dc:creator>
  <cp:lastModifiedBy>Seunghee Back</cp:lastModifiedBy>
  <cp:revision>374</cp:revision>
  <dcterms:created xsi:type="dcterms:W3CDTF">2017-12-01T18:31:09Z</dcterms:created>
  <dcterms:modified xsi:type="dcterms:W3CDTF">2020-06-28T21:05:38Z</dcterms:modified>
</cp:coreProperties>
</file>